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1" r:id="rId1"/>
  </p:sldMasterIdLst>
  <p:handoutMasterIdLst>
    <p:handoutMasterId r:id="rId44"/>
  </p:handoutMasterIdLst>
  <p:sldIdLst>
    <p:sldId id="256" r:id="rId2"/>
    <p:sldId id="297" r:id="rId3"/>
    <p:sldId id="304" r:id="rId4"/>
    <p:sldId id="257" r:id="rId5"/>
    <p:sldId id="258" r:id="rId6"/>
    <p:sldId id="281" r:id="rId7"/>
    <p:sldId id="282" r:id="rId8"/>
    <p:sldId id="289" r:id="rId9"/>
    <p:sldId id="259" r:id="rId10"/>
    <p:sldId id="260" r:id="rId11"/>
    <p:sldId id="261" r:id="rId12"/>
    <p:sldId id="285" r:id="rId13"/>
    <p:sldId id="290" r:id="rId14"/>
    <p:sldId id="295" r:id="rId15"/>
    <p:sldId id="296" r:id="rId16"/>
    <p:sldId id="293" r:id="rId17"/>
    <p:sldId id="294" r:id="rId18"/>
    <p:sldId id="262" r:id="rId19"/>
    <p:sldId id="263" r:id="rId20"/>
    <p:sldId id="264" r:id="rId21"/>
    <p:sldId id="265" r:id="rId22"/>
    <p:sldId id="266" r:id="rId23"/>
    <p:sldId id="267" r:id="rId24"/>
    <p:sldId id="268" r:id="rId25"/>
    <p:sldId id="269" r:id="rId26"/>
    <p:sldId id="270" r:id="rId27"/>
    <p:sldId id="272" r:id="rId28"/>
    <p:sldId id="273" r:id="rId29"/>
    <p:sldId id="274" r:id="rId30"/>
    <p:sldId id="275" r:id="rId31"/>
    <p:sldId id="283" r:id="rId32"/>
    <p:sldId id="276" r:id="rId33"/>
    <p:sldId id="284" r:id="rId34"/>
    <p:sldId id="301" r:id="rId35"/>
    <p:sldId id="302" r:id="rId36"/>
    <p:sldId id="277" r:id="rId37"/>
    <p:sldId id="278" r:id="rId38"/>
    <p:sldId id="303" r:id="rId39"/>
    <p:sldId id="279" r:id="rId40"/>
    <p:sldId id="287" r:id="rId41"/>
    <p:sldId id="291" r:id="rId42"/>
    <p:sldId id="288" r:id="rId43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FFFF"/>
    <a:srgbClr val="EE3E3E"/>
    <a:srgbClr val="51CCED"/>
    <a:srgbClr val="8BDDF3"/>
    <a:srgbClr val="9B6A53"/>
    <a:srgbClr val="0277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70" y="-7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4" d="100"/>
          <a:sy n="54" d="100"/>
        </p:scale>
        <p:origin x="-2916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EC38CB-C988-421A-8155-469D93ED2EE1}" type="datetimeFigureOut">
              <a:rPr lang="zh-TW" altLang="en-US" smtClean="0"/>
              <a:pPr/>
              <a:t>2017/9/18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263A7A-DF40-4EC6-8D8A-1B8FFFAA806A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8323421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jpe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訂版面配置">
    <p:bg>
      <p:bgPr>
        <a:solidFill>
          <a:srgbClr val="51CC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/>
          <p:cNvPicPr>
            <a:picLocks noChangeAspect="1" noChangeArrowheads="1"/>
          </p:cNvPicPr>
          <p:nvPr userDrawn="1"/>
        </p:nvPicPr>
        <p:blipFill>
          <a:blip r:embed="rId2" cstate="print">
            <a:lum bright="40000"/>
          </a:blip>
          <a:srcRect/>
          <a:stretch>
            <a:fillRect/>
          </a:stretch>
        </p:blipFill>
        <p:spPr bwMode="auto">
          <a:xfrm>
            <a:off x="2637975" y="-72008"/>
            <a:ext cx="396875" cy="1646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23" name="直線接點 22"/>
          <p:cNvCxnSpPr/>
          <p:nvPr userDrawn="1"/>
        </p:nvCxnSpPr>
        <p:spPr>
          <a:xfrm flipH="1">
            <a:off x="1187624" y="1916832"/>
            <a:ext cx="288032" cy="72008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接點 24"/>
          <p:cNvCxnSpPr/>
          <p:nvPr userDrawn="1"/>
        </p:nvCxnSpPr>
        <p:spPr>
          <a:xfrm>
            <a:off x="1979712" y="1916832"/>
            <a:ext cx="0" cy="792088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/>
          <p:cNvCxnSpPr/>
          <p:nvPr userDrawn="1"/>
        </p:nvCxnSpPr>
        <p:spPr>
          <a:xfrm>
            <a:off x="2411760" y="1916832"/>
            <a:ext cx="288032" cy="72008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1" name="Picture 7"/>
          <p:cNvPicPr>
            <a:picLocks noChangeAspect="1" noChangeArrowheads="1"/>
          </p:cNvPicPr>
          <p:nvPr userDrawn="1"/>
        </p:nvPicPr>
        <p:blipFill>
          <a:blip r:embed="rId3" cstate="print">
            <a:duotone>
              <a:prstClr val="black"/>
              <a:schemeClr val="accent1">
                <a:tint val="45000"/>
                <a:satMod val="400000"/>
              </a:schemeClr>
            </a:duotone>
            <a:lum bright="10000"/>
          </a:blip>
          <a:srcRect r="37434"/>
          <a:stretch>
            <a:fillRect/>
          </a:stretch>
        </p:blipFill>
        <p:spPr bwMode="auto">
          <a:xfrm flipH="1">
            <a:off x="0" y="4797152"/>
            <a:ext cx="992427" cy="11148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38" name="直線接點 37"/>
          <p:cNvCxnSpPr/>
          <p:nvPr userDrawn="1"/>
        </p:nvCxnSpPr>
        <p:spPr>
          <a:xfrm flipH="1">
            <a:off x="2915816" y="3429000"/>
            <a:ext cx="648072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群組 17"/>
          <p:cNvGrpSpPr/>
          <p:nvPr userDrawn="1"/>
        </p:nvGrpSpPr>
        <p:grpSpPr>
          <a:xfrm>
            <a:off x="539552" y="2636912"/>
            <a:ext cx="2880320" cy="4221088"/>
            <a:chOff x="1043608" y="2399658"/>
            <a:chExt cx="2808312" cy="4458342"/>
          </a:xfrm>
        </p:grpSpPr>
        <p:cxnSp>
          <p:nvCxnSpPr>
            <p:cNvPr id="10" name="直線接點 9"/>
            <p:cNvCxnSpPr/>
            <p:nvPr userDrawn="1"/>
          </p:nvCxnSpPr>
          <p:spPr>
            <a:xfrm>
              <a:off x="1835696" y="3789040"/>
              <a:ext cx="0" cy="3068960"/>
            </a:xfrm>
            <a:prstGeom prst="line">
              <a:avLst/>
            </a:prstGeom>
            <a:ln w="76200">
              <a:solidFill>
                <a:srgbClr val="0277BD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pic>
          <p:nvPicPr>
            <p:cNvPr id="11" name="Picture 21" descr="https://www.dcard.tw/img/favicon_144.png"/>
            <p:cNvPicPr>
              <a:picLocks noChangeAspect="1" noChangeArrowheads="1"/>
            </p:cNvPicPr>
            <p:nvPr userDrawn="1"/>
          </p:nvPicPr>
          <p:blipFill>
            <a:blip r:embed="rId4" cstate="print">
              <a:lum bright="10000"/>
            </a:blip>
            <a:srcRect/>
            <a:stretch>
              <a:fillRect/>
            </a:stretch>
          </p:blipFill>
          <p:spPr bwMode="auto">
            <a:xfrm>
              <a:off x="1521892" y="5635475"/>
              <a:ext cx="673844" cy="673845"/>
            </a:xfrm>
            <a:prstGeom prst="rect">
              <a:avLst/>
            </a:prstGeom>
            <a:noFill/>
          </p:spPr>
        </p:pic>
        <p:cxnSp>
          <p:nvCxnSpPr>
            <p:cNvPr id="12" name="直線接點 11"/>
            <p:cNvCxnSpPr/>
            <p:nvPr userDrawn="1"/>
          </p:nvCxnSpPr>
          <p:spPr>
            <a:xfrm>
              <a:off x="2267744" y="3789040"/>
              <a:ext cx="0" cy="3068960"/>
            </a:xfrm>
            <a:prstGeom prst="line">
              <a:avLst/>
            </a:prstGeom>
            <a:ln w="76200">
              <a:solidFill>
                <a:srgbClr val="EE3E3E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pic>
          <p:nvPicPr>
            <p:cNvPr id="13" name="Picture 17"/>
            <p:cNvPicPr>
              <a:picLocks noChangeAspect="1" noChangeArrowheads="1"/>
            </p:cNvPicPr>
            <p:nvPr userDrawn="1"/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 bright="10000"/>
            </a:blip>
            <a:srcRect/>
            <a:stretch>
              <a:fillRect/>
            </a:stretch>
          </p:blipFill>
          <p:spPr bwMode="auto">
            <a:xfrm>
              <a:off x="1907704" y="5013176"/>
              <a:ext cx="720080" cy="7200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14" name="直線接點 13"/>
            <p:cNvCxnSpPr/>
            <p:nvPr userDrawn="1"/>
          </p:nvCxnSpPr>
          <p:spPr>
            <a:xfrm>
              <a:off x="2699792" y="3789040"/>
              <a:ext cx="0" cy="3068960"/>
            </a:xfrm>
            <a:prstGeom prst="line">
              <a:avLst/>
            </a:prstGeom>
            <a:ln w="76200">
              <a:solidFill>
                <a:srgbClr val="9B6A53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pic>
          <p:nvPicPr>
            <p:cNvPr id="15" name="Picture 19" descr="https://encrypted-tbn1.gstatic.com/images?q=tbn:ANd9GcQlo_ETfkAG-FeFLg5CpaJFR4gSZ1A94C2XAzkGPBHPr6kUszo9"/>
            <p:cNvPicPr>
              <a:picLocks noChangeAspect="1" noChangeArrowheads="1"/>
            </p:cNvPicPr>
            <p:nvPr userDrawn="1"/>
          </p:nvPicPr>
          <p:blipFill>
            <a:blip r:embed="rId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 bright="10000"/>
            </a:blip>
            <a:srcRect/>
            <a:stretch>
              <a:fillRect/>
            </a:stretch>
          </p:blipFill>
          <p:spPr bwMode="auto">
            <a:xfrm>
              <a:off x="2207613" y="4416912"/>
              <a:ext cx="1030265" cy="772052"/>
            </a:xfrm>
            <a:prstGeom prst="rect">
              <a:avLst/>
            </a:prstGeom>
            <a:noFill/>
          </p:spPr>
        </p:pic>
        <p:cxnSp>
          <p:nvCxnSpPr>
            <p:cNvPr id="16" name="直線接點 15"/>
            <p:cNvCxnSpPr/>
            <p:nvPr userDrawn="1"/>
          </p:nvCxnSpPr>
          <p:spPr>
            <a:xfrm>
              <a:off x="3131840" y="3789040"/>
              <a:ext cx="0" cy="3068960"/>
            </a:xfrm>
            <a:prstGeom prst="line">
              <a:avLst/>
            </a:prstGeom>
            <a:ln w="76200">
              <a:solidFill>
                <a:schemeClr val="bg1">
                  <a:lumMod val="50000"/>
                </a:schemeClr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群組 7"/>
            <p:cNvGrpSpPr/>
            <p:nvPr userDrawn="1"/>
          </p:nvGrpSpPr>
          <p:grpSpPr>
            <a:xfrm>
              <a:off x="1043608" y="2399658"/>
              <a:ext cx="2808312" cy="1605406"/>
              <a:chOff x="708124" y="2183225"/>
              <a:chExt cx="5636613" cy="3406015"/>
            </a:xfrm>
          </p:grpSpPr>
          <p:pic>
            <p:nvPicPr>
              <p:cNvPr id="1026" name="Picture 2"/>
              <p:cNvPicPr>
                <a:picLocks noChangeAspect="1" noChangeArrowheads="1"/>
              </p:cNvPicPr>
              <p:nvPr userDrawn="1"/>
            </p:nvPicPr>
            <p:blipFill>
              <a:blip r:embed="rId7" cstate="print">
                <a:lum bright="10000"/>
              </a:blip>
              <a:srcRect l="8454" t="30577" r="7008" b="18339"/>
              <a:stretch>
                <a:fillRect/>
              </a:stretch>
            </p:blipFill>
            <p:spPr bwMode="auto">
              <a:xfrm>
                <a:off x="708124" y="2183225"/>
                <a:ext cx="5636613" cy="340601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7" name="Picture 9" descr="C:\Users\EW\Desktop\noun_166991_cc.png"/>
              <p:cNvPicPr>
                <a:picLocks noChangeAspect="1" noChangeArrowheads="1"/>
              </p:cNvPicPr>
              <p:nvPr userDrawn="1"/>
            </p:nvPicPr>
            <p:blipFill>
              <a:blip r:embed="rId8" cstate="print">
                <a:lum bright="10000"/>
              </a:blip>
              <a:srcRect b="15487"/>
              <a:stretch>
                <a:fillRect/>
              </a:stretch>
            </p:blipFill>
            <p:spPr bwMode="auto">
              <a:xfrm>
                <a:off x="2195736" y="2780928"/>
                <a:ext cx="2592288" cy="2190808"/>
              </a:xfrm>
              <a:prstGeom prst="rect">
                <a:avLst/>
              </a:prstGeom>
              <a:noFill/>
              <a:scene3d>
                <a:camera prst="isometricOffAxis1Right"/>
                <a:lightRig rig="threePt" dir="t"/>
              </a:scene3d>
            </p:spPr>
          </p:pic>
        </p:grpSp>
        <p:sp>
          <p:nvSpPr>
            <p:cNvPr id="17" name="文字方塊 16"/>
            <p:cNvSpPr txBox="1"/>
            <p:nvPr userDrawn="1"/>
          </p:nvSpPr>
          <p:spPr>
            <a:xfrm>
              <a:off x="2725564" y="3933056"/>
              <a:ext cx="98234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3200" b="1" dirty="0" smtClean="0">
                  <a:latin typeface="AR CENA" pitchFamily="2" charset="0"/>
                </a:rPr>
                <a:t>PTT</a:t>
              </a:r>
              <a:endParaRPr lang="zh-TW" altLang="en-US" sz="3200" b="1" dirty="0">
                <a:latin typeface="AR CENA" pitchFamily="2" charset="0"/>
              </a:endParaRPr>
            </a:p>
          </p:txBody>
        </p:sp>
      </p:grpSp>
      <p:pic>
        <p:nvPicPr>
          <p:cNvPr id="41" name="Picture 4"/>
          <p:cNvPicPr>
            <a:picLocks noChangeAspect="1" noChangeArrowheads="1"/>
          </p:cNvPicPr>
          <p:nvPr userDrawn="1"/>
        </p:nvPicPr>
        <p:blipFill>
          <a:blip r:embed="rId9" cstate="print">
            <a:clrChange>
              <a:clrFrom>
                <a:srgbClr val="9B6A53"/>
              </a:clrFrom>
              <a:clrTo>
                <a:srgbClr val="9B6A53">
                  <a:alpha val="0"/>
                </a:srgbClr>
              </a:clrTo>
            </a:clrChange>
            <a:duotone>
              <a:prstClr val="black"/>
              <a:schemeClr val="accent3">
                <a:tint val="45000"/>
                <a:satMod val="400000"/>
              </a:schemeClr>
            </a:duotone>
            <a:lum bright="10000"/>
          </a:blip>
          <a:srcRect/>
          <a:stretch>
            <a:fillRect/>
          </a:stretch>
        </p:blipFill>
        <p:spPr bwMode="auto">
          <a:xfrm flipH="1">
            <a:off x="3491880" y="3068960"/>
            <a:ext cx="1008112" cy="7460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48" name="群組 47"/>
          <p:cNvGrpSpPr/>
          <p:nvPr userDrawn="1"/>
        </p:nvGrpSpPr>
        <p:grpSpPr>
          <a:xfrm flipH="1">
            <a:off x="8100392" y="6281936"/>
            <a:ext cx="792088" cy="576064"/>
            <a:chOff x="4387948" y="4941168"/>
            <a:chExt cx="1984252" cy="1440160"/>
          </a:xfrm>
        </p:grpSpPr>
        <p:pic>
          <p:nvPicPr>
            <p:cNvPr id="45" name="Picture 7"/>
            <p:cNvPicPr>
              <a:picLocks noChangeAspect="1" noChangeArrowheads="1"/>
            </p:cNvPicPr>
            <p:nvPr userDrawn="1"/>
          </p:nvPicPr>
          <p:blipFill>
            <a:blip r:embed="rId10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lum bright="10000"/>
            </a:blip>
            <a:srcRect r="37434"/>
            <a:stretch>
              <a:fillRect/>
            </a:stretch>
          </p:blipFill>
          <p:spPr bwMode="auto">
            <a:xfrm>
              <a:off x="4387948" y="5185457"/>
              <a:ext cx="792088" cy="11148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032" name="Picture 8"/>
            <p:cNvPicPr>
              <a:picLocks noChangeAspect="1" noChangeArrowheads="1"/>
            </p:cNvPicPr>
            <p:nvPr userDrawn="1"/>
          </p:nvPicPr>
          <p:blipFill>
            <a:blip r:embed="rId11" cstate="print">
              <a:lum bright="10000"/>
            </a:blip>
            <a:srcRect/>
            <a:stretch>
              <a:fillRect/>
            </a:stretch>
          </p:blipFill>
          <p:spPr bwMode="auto">
            <a:xfrm flipH="1">
              <a:off x="4716016" y="4941168"/>
              <a:ext cx="1656184" cy="14401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pic>
        <p:nvPicPr>
          <p:cNvPr id="53" name="Picture 4" descr="https://fbcdn-sphotos-b-a.akamaihd.net/hphotos-ak-xpf1/v/t34.0-12/12207927_1178415052172555_406852732_n.jpg?oh=456cb2cf7ce180928996a0732dcb41b5&amp;oe=5653C75B&amp;__gda__=1448407307_4c4f8dcd73cd9d467b5b007f752fef90"/>
          <p:cNvPicPr>
            <a:picLocks noChangeAspect="1" noChangeArrowheads="1"/>
          </p:cNvPicPr>
          <p:nvPr userDrawn="1"/>
        </p:nvPicPr>
        <p:blipFill>
          <a:blip r:embed="rId1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6002" t="15426" r="39983" b="20299"/>
          <a:stretch>
            <a:fillRect/>
          </a:stretch>
        </p:blipFill>
        <p:spPr bwMode="auto">
          <a:xfrm>
            <a:off x="3779912" y="1052736"/>
            <a:ext cx="888071" cy="822288"/>
          </a:xfrm>
          <a:prstGeom prst="rect">
            <a:avLst/>
          </a:prstGeom>
          <a:noFill/>
        </p:spPr>
      </p:pic>
      <p:sp>
        <p:nvSpPr>
          <p:cNvPr id="55" name="圓角矩形 54"/>
          <p:cNvSpPr/>
          <p:nvPr userDrawn="1"/>
        </p:nvSpPr>
        <p:spPr>
          <a:xfrm>
            <a:off x="3491880" y="548680"/>
            <a:ext cx="5652120" cy="1872208"/>
          </a:xfrm>
          <a:prstGeom prst="round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8" name="圓角矩形 57"/>
          <p:cNvSpPr/>
          <p:nvPr userDrawn="1"/>
        </p:nvSpPr>
        <p:spPr>
          <a:xfrm>
            <a:off x="3347864" y="3140968"/>
            <a:ext cx="5796136" cy="3168352"/>
          </a:xfrm>
          <a:prstGeom prst="roundRect">
            <a:avLst/>
          </a:prstGeom>
          <a:solidFill>
            <a:schemeClr val="bg1">
              <a:alpha val="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49" name="群組 48"/>
          <p:cNvGrpSpPr/>
          <p:nvPr userDrawn="1"/>
        </p:nvGrpSpPr>
        <p:grpSpPr>
          <a:xfrm>
            <a:off x="3059832" y="5229200"/>
            <a:ext cx="1944216" cy="1440160"/>
            <a:chOff x="4387948" y="4941168"/>
            <a:chExt cx="1984252" cy="1440160"/>
          </a:xfrm>
        </p:grpSpPr>
        <p:pic>
          <p:nvPicPr>
            <p:cNvPr id="50" name="Picture 7"/>
            <p:cNvPicPr>
              <a:picLocks noChangeAspect="1" noChangeArrowheads="1"/>
            </p:cNvPicPr>
            <p:nvPr userDrawn="1"/>
          </p:nvPicPr>
          <p:blipFill>
            <a:blip r:embed="rId13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lum bright="10000"/>
            </a:blip>
            <a:srcRect r="37434"/>
            <a:stretch>
              <a:fillRect/>
            </a:stretch>
          </p:blipFill>
          <p:spPr bwMode="auto">
            <a:xfrm>
              <a:off x="4387948" y="5185457"/>
              <a:ext cx="792088" cy="11148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softEdge rad="12700"/>
            </a:effectLst>
          </p:spPr>
        </p:pic>
        <p:pic>
          <p:nvPicPr>
            <p:cNvPr id="51" name="Picture 8"/>
            <p:cNvPicPr>
              <a:picLocks noChangeAspect="1" noChangeArrowheads="1"/>
            </p:cNvPicPr>
            <p:nvPr userDrawn="1"/>
          </p:nvPicPr>
          <p:blipFill>
            <a:blip r:embed="rId14" cstate="print">
              <a:lum bright="10000"/>
            </a:blip>
            <a:srcRect/>
            <a:stretch>
              <a:fillRect/>
            </a:stretch>
          </p:blipFill>
          <p:spPr bwMode="auto">
            <a:xfrm flipH="1">
              <a:off x="4716016" y="4941168"/>
              <a:ext cx="1656184" cy="14401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softEdge rad="12700"/>
            </a:effectLst>
          </p:spPr>
        </p:pic>
      </p:grpSp>
      <p:pic>
        <p:nvPicPr>
          <p:cNvPr id="1028" name="Picture 4"/>
          <p:cNvPicPr>
            <a:picLocks noChangeAspect="1" noChangeArrowheads="1"/>
          </p:cNvPicPr>
          <p:nvPr userDrawn="1"/>
        </p:nvPicPr>
        <p:blipFill>
          <a:blip r:embed="rId15" cstate="print">
            <a:clrChange>
              <a:clrFrom>
                <a:srgbClr val="9B6A53"/>
              </a:clrFrom>
              <a:clrTo>
                <a:srgbClr val="9B6A53">
                  <a:alpha val="0"/>
                </a:srgbClr>
              </a:clrTo>
            </a:clrChange>
            <a:duotone>
              <a:schemeClr val="accent5">
                <a:shade val="45000"/>
                <a:satMod val="135000"/>
              </a:schemeClr>
              <a:prstClr val="white"/>
            </a:duotone>
            <a:lum bright="10000"/>
          </a:blip>
          <a:srcRect/>
          <a:stretch>
            <a:fillRect/>
          </a:stretch>
        </p:blipFill>
        <p:spPr bwMode="auto">
          <a:xfrm flipH="1">
            <a:off x="323528" y="0"/>
            <a:ext cx="3384376" cy="25047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9" name="標題 1"/>
          <p:cNvSpPr>
            <a:spLocks noGrp="1"/>
          </p:cNvSpPr>
          <p:nvPr>
            <p:ph type="title" hasCustomPrompt="1"/>
          </p:nvPr>
        </p:nvSpPr>
        <p:spPr>
          <a:xfrm>
            <a:off x="4860032" y="2924944"/>
            <a:ext cx="3347864" cy="836712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600" b="1">
                <a:solidFill>
                  <a:schemeClr val="bg1"/>
                </a:solidFill>
                <a:latin typeface="標楷體" pitchFamily="65" charset="-120"/>
                <a:ea typeface="標楷體" pitchFamily="65" charset="-120"/>
              </a:defRPr>
            </a:lvl1pPr>
          </a:lstStyle>
          <a:p>
            <a:r>
              <a:rPr lang="zh-TW" altLang="en-US" dirty="0" smtClean="0"/>
              <a:t>單元名稱</a:t>
            </a:r>
            <a:endParaRPr lang="zh-TW" altLang="en-US" dirty="0"/>
          </a:p>
        </p:txBody>
      </p:sp>
      <p:sp>
        <p:nvSpPr>
          <p:cNvPr id="46" name="文字版面配置區 45"/>
          <p:cNvSpPr>
            <a:spLocks noGrp="1"/>
          </p:cNvSpPr>
          <p:nvPr>
            <p:ph type="body" sz="quarter" idx="10" hasCustomPrompt="1"/>
          </p:nvPr>
        </p:nvSpPr>
        <p:spPr>
          <a:xfrm>
            <a:off x="3648807" y="984023"/>
            <a:ext cx="5364088" cy="936625"/>
          </a:xfrm>
        </p:spPr>
        <p:txBody>
          <a:bodyPr>
            <a:noAutofit/>
          </a:bodyPr>
          <a:lstStyle>
            <a:lvl1pPr algn="ctr">
              <a:buNone/>
              <a:defRPr sz="5400" b="1">
                <a:solidFill>
                  <a:schemeClr val="bg1"/>
                </a:solidFill>
                <a:latin typeface="標楷體" pitchFamily="65" charset="-120"/>
                <a:ea typeface="標楷體" pitchFamily="65" charset="-120"/>
              </a:defRPr>
            </a:lvl1pPr>
          </a:lstStyle>
          <a:p>
            <a:pPr lvl="0"/>
            <a:r>
              <a:rPr lang="zh-TW" altLang="en-US" dirty="0" smtClean="0"/>
              <a:t>課程標題</a:t>
            </a:r>
            <a:endParaRPr lang="zh-TW" altLang="en-US" dirty="0"/>
          </a:p>
        </p:txBody>
      </p:sp>
      <p:sp>
        <p:nvSpPr>
          <p:cNvPr id="44" name="文字版面配置區 43"/>
          <p:cNvSpPr>
            <a:spLocks noGrp="1"/>
          </p:cNvSpPr>
          <p:nvPr>
            <p:ph type="body" sz="quarter" idx="11" hasCustomPrompt="1"/>
          </p:nvPr>
        </p:nvSpPr>
        <p:spPr>
          <a:xfrm>
            <a:off x="4860032" y="4149080"/>
            <a:ext cx="3384376" cy="792163"/>
          </a:xfr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zh-TW" altLang="en-US" sz="3600" b="1" kern="1200" dirty="0" smtClean="0">
                <a:solidFill>
                  <a:schemeClr val="bg1"/>
                </a:solidFill>
                <a:latin typeface="標楷體" pitchFamily="65" charset="-120"/>
                <a:ea typeface="標楷體" pitchFamily="65" charset="-120"/>
                <a:cs typeface="+mj-cs"/>
              </a:defRPr>
            </a:lvl1pPr>
          </a:lstStyle>
          <a:p>
            <a:pPr lvl="0"/>
            <a:r>
              <a:rPr lang="zh-TW" altLang="en-US" dirty="0" smtClean="0"/>
              <a:t>授課老師</a:t>
            </a:r>
            <a:endParaRPr lang="zh-TW" altLang="en-US" dirty="0"/>
          </a:p>
        </p:txBody>
      </p:sp>
      <p:sp>
        <p:nvSpPr>
          <p:cNvPr id="52" name="文字版面配置區 51"/>
          <p:cNvSpPr>
            <a:spLocks noGrp="1"/>
          </p:cNvSpPr>
          <p:nvPr>
            <p:ph type="body" sz="quarter" idx="12" hasCustomPrompt="1"/>
          </p:nvPr>
        </p:nvSpPr>
        <p:spPr>
          <a:xfrm>
            <a:off x="4860032" y="5373216"/>
            <a:ext cx="3456384" cy="720749"/>
          </a:xfrm>
        </p:spPr>
        <p:txBody>
          <a:bodyPr>
            <a:normAutofit/>
          </a:bodyPr>
          <a:lstStyle>
            <a:lvl1pPr algn="ctr">
              <a:buNone/>
              <a:defRPr lang="zh-TW" altLang="en-US" sz="3600" b="1" kern="1200" dirty="0" smtClean="0">
                <a:solidFill>
                  <a:schemeClr val="bg1"/>
                </a:solidFill>
                <a:latin typeface="標楷體" pitchFamily="65" charset="-120"/>
                <a:ea typeface="標楷體" pitchFamily="65" charset="-120"/>
                <a:cs typeface="+mj-cs"/>
              </a:defRPr>
            </a:lvl1pPr>
          </a:lstStyle>
          <a:p>
            <a:pPr lvl="0"/>
            <a:r>
              <a:rPr lang="zh-TW" altLang="en-US" dirty="0" smtClean="0"/>
              <a:t>助教名稱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上彎箭號 45"/>
          <p:cNvSpPr/>
          <p:nvPr userDrawn="1"/>
        </p:nvSpPr>
        <p:spPr>
          <a:xfrm flipH="1">
            <a:off x="-1116632" y="1268760"/>
            <a:ext cx="10729192" cy="5589240"/>
          </a:xfrm>
          <a:prstGeom prst="bentUpArrow">
            <a:avLst>
              <a:gd name="adj1" fmla="val 9429"/>
              <a:gd name="adj2" fmla="val 20891"/>
              <a:gd name="adj3" fmla="val 20674"/>
            </a:avLst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7" name="上彎箭號 46"/>
          <p:cNvSpPr/>
          <p:nvPr userDrawn="1"/>
        </p:nvSpPr>
        <p:spPr>
          <a:xfrm flipH="1">
            <a:off x="-612576" y="2060848"/>
            <a:ext cx="10260632" cy="4509120"/>
          </a:xfrm>
          <a:prstGeom prst="bentUpArrow">
            <a:avLst>
              <a:gd name="adj1" fmla="val 9429"/>
              <a:gd name="adj2" fmla="val 20891"/>
              <a:gd name="adj3" fmla="val 20674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8" name="上彎箭號 47"/>
          <p:cNvSpPr/>
          <p:nvPr userDrawn="1"/>
        </p:nvSpPr>
        <p:spPr>
          <a:xfrm flipH="1">
            <a:off x="-252536" y="2924944"/>
            <a:ext cx="9937104" cy="3429000"/>
          </a:xfrm>
          <a:prstGeom prst="bentUpArrow">
            <a:avLst>
              <a:gd name="adj1" fmla="val 9429"/>
              <a:gd name="adj2" fmla="val 20891"/>
              <a:gd name="adj3" fmla="val 20674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內容版面配置區 2"/>
          <p:cNvSpPr>
            <a:spLocks noGrp="1"/>
          </p:cNvSpPr>
          <p:nvPr>
            <p:ph idx="1"/>
          </p:nvPr>
        </p:nvSpPr>
        <p:spPr>
          <a:xfrm>
            <a:off x="899592" y="1412776"/>
            <a:ext cx="8100392" cy="4353347"/>
          </a:xfrm>
          <a:solidFill>
            <a:schemeClr val="accent6">
              <a:lumMod val="60000"/>
              <a:lumOff val="40000"/>
              <a:alpha val="12000"/>
            </a:schemeClr>
          </a:solidFill>
        </p:spPr>
        <p:txBody>
          <a:bodyPr/>
          <a:lstStyle/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pic>
        <p:nvPicPr>
          <p:cNvPr id="35" name="Picture 3" descr="C:\Users\solopig123\Downloads\noun_108507_cc.png"/>
          <p:cNvPicPr>
            <a:picLocks noChangeAspect="1" noChangeArrowheads="1"/>
          </p:cNvPicPr>
          <p:nvPr userDrawn="1"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15441" b="34880"/>
          <a:stretch>
            <a:fillRect/>
          </a:stretch>
        </p:blipFill>
        <p:spPr bwMode="auto">
          <a:xfrm>
            <a:off x="7596336" y="5661248"/>
            <a:ext cx="1390464" cy="690773"/>
          </a:xfrm>
          <a:prstGeom prst="rect">
            <a:avLst/>
          </a:prstGeom>
          <a:noFill/>
        </p:spPr>
      </p:pic>
      <p:grpSp>
        <p:nvGrpSpPr>
          <p:cNvPr id="36" name="群組 35"/>
          <p:cNvGrpSpPr/>
          <p:nvPr userDrawn="1"/>
        </p:nvGrpSpPr>
        <p:grpSpPr>
          <a:xfrm>
            <a:off x="0" y="0"/>
            <a:ext cx="9144000" cy="1196752"/>
            <a:chOff x="0" y="0"/>
            <a:chExt cx="9144000" cy="836712"/>
          </a:xfrm>
          <a:solidFill>
            <a:srgbClr val="51CCED"/>
          </a:solidFill>
        </p:grpSpPr>
        <p:sp>
          <p:nvSpPr>
            <p:cNvPr id="37" name="矩形 36"/>
            <p:cNvSpPr/>
            <p:nvPr userDrawn="1"/>
          </p:nvSpPr>
          <p:spPr>
            <a:xfrm>
              <a:off x="0" y="0"/>
              <a:ext cx="3203848" cy="83671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8" name="直角三角形 37"/>
            <p:cNvSpPr/>
            <p:nvPr userDrawn="1"/>
          </p:nvSpPr>
          <p:spPr>
            <a:xfrm flipV="1">
              <a:off x="3203848" y="0"/>
              <a:ext cx="1152128" cy="836712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9" name="矩形 38"/>
            <p:cNvSpPr/>
            <p:nvPr userDrawn="1"/>
          </p:nvSpPr>
          <p:spPr>
            <a:xfrm>
              <a:off x="4067944" y="0"/>
              <a:ext cx="5076056" cy="1886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40" name="標題 1"/>
          <p:cNvSpPr>
            <a:spLocks noGrp="1"/>
          </p:cNvSpPr>
          <p:nvPr>
            <p:ph type="title"/>
          </p:nvPr>
        </p:nvSpPr>
        <p:spPr>
          <a:xfrm>
            <a:off x="0" y="188640"/>
            <a:ext cx="3347864" cy="836712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600" b="1">
                <a:solidFill>
                  <a:schemeClr val="bg1"/>
                </a:solidFill>
                <a:latin typeface="標楷體" pitchFamily="65" charset="-120"/>
                <a:ea typeface="標楷體" pitchFamily="65" charset="-120"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pic>
        <p:nvPicPr>
          <p:cNvPr id="41" name="Picture 2" descr="C:\Users\solopig123\Downloads\noun_192573_cc.png"/>
          <p:cNvPicPr>
            <a:picLocks noChangeAspect="1" noChangeArrowheads="1"/>
          </p:cNvPicPr>
          <p:nvPr userDrawn="1"/>
        </p:nvPicPr>
        <p:blipFill>
          <a:blip r:embed="rId3" cstate="print">
            <a:lum bright="20000"/>
          </a:blip>
          <a:srcRect b="13281"/>
          <a:stretch>
            <a:fillRect/>
          </a:stretch>
        </p:blipFill>
        <p:spPr bwMode="auto">
          <a:xfrm>
            <a:off x="7092280" y="4828979"/>
            <a:ext cx="2339752" cy="2029021"/>
          </a:xfrm>
          <a:prstGeom prst="rect">
            <a:avLst/>
          </a:prstGeom>
          <a:noFill/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pic>
        <p:nvPicPr>
          <p:cNvPr id="16" name="Picture 2"/>
          <p:cNvPicPr>
            <a:picLocks noChangeAspect="1" noChangeArrowheads="1"/>
          </p:cNvPicPr>
          <p:nvPr userDrawn="1"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452320" y="3933056"/>
            <a:ext cx="1691680" cy="1152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D09DF1-C8C8-4FD2-8CF2-DB6A0FE29A1E}" type="datetimeFigureOut">
              <a:rPr lang="zh-TW" altLang="en-US" smtClean="0"/>
              <a:pPr/>
              <a:t>2017/9/18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9C2920-AAF2-43C9-86E1-A496D32E08FA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3" r:id="rId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hyperlink" Target="https://www.facebook.com/lookback/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sQwa-MysLhg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hinesege.org.tw/geonline/html/page4/publish_pub.php?Pub_Sn=149&amp;Sn=2199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://get.aca.ntu.edu.tw/getcdb/handle/getcdb/310791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hinesege.org.tw/geonline/html/page4/publish_pub.php?Pub_Sn=153&amp;Sn=2261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hyperlink" Target="http://whogovernstw.org/" TargetMode="External"/><Relationship Id="rId3" Type="http://schemas.openxmlformats.org/officeDocument/2006/relationships/hyperlink" Target="http://ivod.ly.gov.tw/" TargetMode="External"/><Relationship Id="rId7" Type="http://schemas.openxmlformats.org/officeDocument/2006/relationships/hyperlink" Target="http://watchout.tw/" TargetMode="External"/><Relationship Id="rId2" Type="http://schemas.openxmlformats.org/officeDocument/2006/relationships/hyperlink" Target="http://www.gov.tw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g0v.tw/zh-TW/index.html" TargetMode="External"/><Relationship Id="rId5" Type="http://schemas.openxmlformats.org/officeDocument/2006/relationships/hyperlink" Target="http://ivoter.tw/" TargetMode="External"/><Relationship Id="rId10" Type="http://schemas.openxmlformats.org/officeDocument/2006/relationships/hyperlink" Target="http://www.peopo.org/civilmedia" TargetMode="External"/><Relationship Id="rId4" Type="http://schemas.openxmlformats.org/officeDocument/2006/relationships/hyperlink" Target="https://join.gov.tw/" TargetMode="External"/><Relationship Id="rId9" Type="http://schemas.openxmlformats.org/officeDocument/2006/relationships/hyperlink" Target="http://xfuture.org/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is.gd/SeIcu8" TargetMode="External"/><Relationship Id="rId2" Type="http://schemas.openxmlformats.org/officeDocument/2006/relationships/hyperlink" Target="https://iffyart.github.io/Cyber_Democracy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geref.ntub.edu.tw/ezfiles/43/1043/img/1154/index.html" TargetMode="Externa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nownews.com/n/2014/04/08/1181804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0" y="2636912"/>
            <a:ext cx="3936838" cy="1844861"/>
          </a:xfrm>
        </p:spPr>
        <p:txBody>
          <a:bodyPr/>
          <a:lstStyle/>
          <a:p>
            <a:r>
              <a:rPr lang="zh-TW" altLang="en-US" sz="6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課程介紹</a:t>
            </a:r>
            <a:r>
              <a:rPr lang="en-US" altLang="zh-TW" sz="6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6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240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從直播風潮看網路公民參與</a:t>
            </a:r>
            <a:endParaRPr lang="zh-TW" altLang="en-US" sz="2400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文字版面配置區 2"/>
          <p:cNvSpPr>
            <a:spLocks noGrp="1"/>
          </p:cNvSpPr>
          <p:nvPr>
            <p:ph type="body" sz="quarter" idx="10"/>
          </p:nvPr>
        </p:nvSpPr>
        <p:spPr>
          <a:xfrm>
            <a:off x="4667610" y="692696"/>
            <a:ext cx="4440894" cy="1299960"/>
          </a:xfrm>
        </p:spPr>
        <p:txBody>
          <a:bodyPr/>
          <a:lstStyle/>
          <a:p>
            <a:pPr algn="l"/>
            <a:r>
              <a:rPr lang="zh-TW" altLang="en-US" sz="2700" dirty="0">
                <a:solidFill>
                  <a:srgbClr val="0000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國立</a:t>
            </a:r>
            <a:r>
              <a:rPr lang="zh-TW" altLang="en-US" sz="2700" dirty="0" smtClean="0">
                <a:solidFill>
                  <a:srgbClr val="0000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臺北商業大學</a:t>
            </a:r>
            <a:endParaRPr lang="en-US" altLang="zh-TW" sz="2700" dirty="0">
              <a:solidFill>
                <a:srgbClr val="0000CC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l"/>
            <a:r>
              <a:rPr lang="en-US" altLang="zh-TW" sz="2700" dirty="0" smtClean="0">
                <a:solidFill>
                  <a:srgbClr val="0000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106</a:t>
            </a:r>
            <a:r>
              <a:rPr lang="zh-TW" altLang="en-US" sz="2700" dirty="0" smtClean="0">
                <a:solidFill>
                  <a:srgbClr val="0000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學年</a:t>
            </a:r>
            <a:r>
              <a:rPr lang="zh-TW" altLang="en-US" sz="2700" dirty="0">
                <a:solidFill>
                  <a:srgbClr val="0000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度</a:t>
            </a:r>
            <a:r>
              <a:rPr lang="zh-TW" altLang="en-US" sz="2700" dirty="0" smtClean="0">
                <a:solidFill>
                  <a:srgbClr val="0000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第</a:t>
            </a:r>
            <a:r>
              <a:rPr lang="en-US" altLang="zh-TW" sz="2700" dirty="0" smtClean="0">
                <a:solidFill>
                  <a:srgbClr val="0000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zh-TW" altLang="en-US" sz="2700" dirty="0" smtClean="0">
                <a:solidFill>
                  <a:srgbClr val="0000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學期選修通識</a:t>
            </a:r>
            <a:endParaRPr lang="en-US" altLang="zh-TW" sz="2700" dirty="0">
              <a:solidFill>
                <a:srgbClr val="0000CC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l"/>
            <a:r>
              <a:rPr lang="zh-TW" altLang="en-US" sz="2700" dirty="0">
                <a:solidFill>
                  <a:srgbClr val="0000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網路民主與公共論壇</a:t>
            </a:r>
            <a:endParaRPr lang="en-US" altLang="zh-TW" sz="2700" dirty="0">
              <a:solidFill>
                <a:srgbClr val="0000CC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sz="1200" dirty="0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12"/>
          </p:nvPr>
        </p:nvSpPr>
        <p:spPr>
          <a:xfrm>
            <a:off x="3203848" y="4509120"/>
            <a:ext cx="5904656" cy="1454428"/>
          </a:xfrm>
        </p:spPr>
        <p:txBody>
          <a:bodyPr>
            <a:noAutofit/>
          </a:bodyPr>
          <a:lstStyle/>
          <a:p>
            <a:pPr algn="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授課教師：陳閔翔  通識教育中心助理教授</a:t>
            </a:r>
          </a:p>
          <a:p>
            <a:pPr algn="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教學助理：蔡秉珂、林子卉、江星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誌</a:t>
            </a:r>
            <a:endParaRPr lang="en-US" altLang="zh-TW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r"/>
            <a: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2017.9.19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文字版面配置區 4"/>
          <p:cNvSpPr>
            <a:spLocks noGrp="1"/>
          </p:cNvSpPr>
          <p:nvPr>
            <p:ph type="body" sz="quarter" idx="12"/>
          </p:nvPr>
        </p:nvSpPr>
        <p:spPr>
          <a:xfrm>
            <a:off x="4932040" y="6021288"/>
            <a:ext cx="3384376" cy="764704"/>
          </a:xfrm>
        </p:spPr>
        <p:txBody>
          <a:bodyPr>
            <a:noAutofit/>
          </a:bodyPr>
          <a:lstStyle/>
          <a:p>
            <a:pPr marL="0" indent="0" algn="l"/>
            <a:r>
              <a:rPr lang="zh-TW" altLang="en-US" sz="210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本課程獲教育部「教學</a:t>
            </a:r>
            <a:r>
              <a:rPr lang="zh-TW" altLang="en-US" sz="21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創新先導</a:t>
            </a:r>
            <a:r>
              <a:rPr lang="zh-TW" altLang="en-US" sz="210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計畫</a:t>
            </a:r>
            <a:r>
              <a:rPr lang="en-US" altLang="zh-TW" sz="210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(PBL</a:t>
            </a:r>
            <a:r>
              <a:rPr lang="zh-TW" altLang="en-US" sz="210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課程</a:t>
            </a:r>
            <a:r>
              <a:rPr lang="en-US" altLang="zh-TW" sz="210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210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」補助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5772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Picture 2" descr="http://cooknotes.net/blogs/jiangnan/files/2008/05/l106017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2536" y="0"/>
            <a:ext cx="939653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7395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Picture 2" descr="http://4.bp.blogspot.com/-xlqrMUqPHZ4/TjBWm38Kq9I/AAAAAAAAATA/rVEy2_ayjjY/s1600/1990.jpg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720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5069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026" name="Picture 2" descr="G:\國立臺中科技大學\11948005_874477439304670_1873855334_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09450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3736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0528" y="0"/>
            <a:ext cx="950505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43758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Picture 2" descr="H:\A\國立臺北商業大學\(1)教學\105-2課程總彙整\Dcard\投影片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5292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Picture 2" descr="H:\A\國立臺北商業大學\(1)教學\105-2課程總彙整\Dcard\投影片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4157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026" name="Picture 2" descr="H:\A\國立臺北商業大學\(1)教學\OLD\105-1課程總彙整\1網路民主與公共論壇\網路民主評價上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3393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2050" name="Picture 2" descr="H:\A\國立臺北商業大學\(1)教學\OLD\105-1課程總彙整\1網路民主與公共論壇\網路民主評價下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6436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827584" y="1340768"/>
            <a:ext cx="8244408" cy="5112568"/>
          </a:xfrm>
        </p:spPr>
        <p:txBody>
          <a:bodyPr>
            <a:normAutofit lnSpcReduction="10000"/>
          </a:bodyPr>
          <a:lstStyle/>
          <a:p>
            <a:pPr>
              <a:buFont typeface="Wingdings" pitchFamily="2" charset="2"/>
              <a:buChar char="l"/>
              <a:defRPr/>
            </a:pP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</a:rPr>
              <a:t>直接看課程宣傳短片！</a:t>
            </a:r>
            <a:endParaRPr lang="en-US" altLang="zh-TW" b="1" dirty="0" smtClean="0">
              <a:latin typeface="微軟正黑體" panose="020B0604030504040204" pitchFamily="34" charset="-120"/>
              <a:ea typeface="微軟正黑體" panose="020B0604030504040204" pitchFamily="34" charset="-120"/>
              <a:cs typeface="Times New Roman" pitchFamily="18" charset="0"/>
            </a:endParaRPr>
          </a:p>
          <a:p>
            <a:pPr>
              <a:buFont typeface="Wingdings" pitchFamily="2" charset="2"/>
              <a:buChar char="l"/>
              <a:defRPr/>
            </a:pP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</a:rPr>
              <a:t>審議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</a:rPr>
              <a:t>民主：參與式民主，社會參與。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itchFamily="18" charset="0"/>
            </a:endParaRPr>
          </a:p>
          <a:p>
            <a:pPr>
              <a:buFont typeface="Wingdings" pitchFamily="2" charset="2"/>
              <a:buChar char="l"/>
              <a:defRPr/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</a:rPr>
              <a:t>公共論壇：公民社會，公共領域。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itchFamily="18" charset="0"/>
            </a:endParaRPr>
          </a:p>
          <a:p>
            <a:pPr>
              <a:buFont typeface="Wingdings" pitchFamily="2" charset="2"/>
              <a:buChar char="l"/>
              <a:defRPr/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</a:rPr>
              <a:t>公共精神：公共倫理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</a:rPr>
              <a:t>，數位公民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</a:rPr>
              <a:t>素養。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itchFamily="18" charset="0"/>
            </a:endParaRPr>
          </a:p>
          <a:p>
            <a:pPr>
              <a:buFont typeface="Wingdings" pitchFamily="2" charset="2"/>
              <a:buChar char="l"/>
              <a:defRPr/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</a:rPr>
              <a:t>言論自由：網路發言行為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</a:rPr>
              <a:t>(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</a:rPr>
              <a:t>智產權、隱私權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</a:rPr>
              <a:t>等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</a:rPr>
              <a:t>)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</a:rPr>
              <a:t>包括媒體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</a:rPr>
              <a:t>/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</a:rPr>
              <a:t>新聞自由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</a:rPr>
              <a:t>。</a:t>
            </a:r>
            <a:r>
              <a:rPr lang="zh-TW" alt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</a:rPr>
              <a:t>言說者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</a:rPr>
              <a:t>→</a:t>
            </a:r>
            <a:r>
              <a:rPr lang="zh-TW" alt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</a:rPr>
              <a:t>行動者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</a:rPr>
              <a:t>。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itchFamily="18" charset="0"/>
            </a:endParaRPr>
          </a:p>
          <a:p>
            <a:pPr>
              <a:buFont typeface="Wingdings" pitchFamily="2" charset="2"/>
              <a:buChar char="l"/>
              <a:defRPr/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</a:rPr>
              <a:t>公民論壇：對話學習圈。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itchFamily="18" charset="0"/>
            </a:endParaRPr>
          </a:p>
          <a:p>
            <a:pPr>
              <a:buFont typeface="Wingdings" pitchFamily="2" charset="2"/>
              <a:buChar char="l"/>
              <a:defRPr/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</a:rPr>
              <a:t>但社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</a:rPr>
              <a:t>群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</a:rPr>
              <a:t>/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</a:rPr>
              <a:t>影音網站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</a:rPr>
              <a:t>的興起，使得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</a:rPr>
              <a:t>民主</a:t>
            </a:r>
            <a:endParaRPr lang="en-US" altLang="zh-TW" b="1" dirty="0" smtClean="0">
              <a:latin typeface="微軟正黑體" panose="020B0604030504040204" pitchFamily="34" charset="-120"/>
              <a:ea typeface="微軟正黑體" panose="020B0604030504040204" pitchFamily="34" charset="-120"/>
              <a:cs typeface="Times New Roman" pitchFamily="18" charset="0"/>
            </a:endParaRPr>
          </a:p>
          <a:p>
            <a:pPr marL="0" indent="0">
              <a:buNone/>
              <a:defRPr/>
            </a:pP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</a:rPr>
              <a:t> 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</a:rPr>
              <a:t>   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</a:rPr>
              <a:t>溝通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</a:rPr>
              <a:t>或理性討論成為可能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</a:rPr>
              <a:t>/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</a:rPr>
              <a:t>不可能？</a:t>
            </a:r>
          </a:p>
          <a:p>
            <a:endParaRPr lang="zh-TW" altLang="en-US" dirty="0"/>
          </a:p>
        </p:txBody>
      </p:sp>
      <p:sp>
        <p:nvSpPr>
          <p:cNvPr id="5" name="標題 2"/>
          <p:cNvSpPr txBox="1">
            <a:spLocks/>
          </p:cNvSpPr>
          <p:nvPr/>
        </p:nvSpPr>
        <p:spPr>
          <a:xfrm>
            <a:off x="611560" y="188640"/>
            <a:ext cx="8028384" cy="9361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標楷體" pitchFamily="65" charset="-120"/>
                <a:ea typeface="標楷體" pitchFamily="65" charset="-120"/>
                <a:cs typeface="+mj-cs"/>
              </a:defRPr>
            </a:lvl1pPr>
          </a:lstStyle>
          <a:p>
            <a:r>
              <a:rPr lang="zh-TW" altLang="zh-TW" sz="440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</a:rPr>
              <a:t>一</a:t>
            </a:r>
            <a:r>
              <a:rPr lang="zh-TW" altLang="en-US" sz="440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</a:rPr>
              <a:t>  課程介紹</a:t>
            </a:r>
            <a:endParaRPr lang="zh-TW" altLang="en-US" sz="4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723785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899592" y="1412776"/>
            <a:ext cx="8100392" cy="5328592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  <a:buFont typeface="Wingdings" pitchFamily="2" charset="2"/>
              <a:buChar char="l"/>
            </a:pP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YouTube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Broadcast Yourself(</a:t>
            </a:r>
            <a:r>
              <a:rPr lang="zh-TW" alt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表現你自己</a:t>
            </a:r>
            <a:r>
              <a:rPr lang="en-US" altLang="zh-TW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。分享自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拍→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展現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自我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→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直播經濟？產生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數位革命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智慧型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手機，行動載具</a:t>
            </a:r>
            <a:r>
              <a:rPr lang="zh-TW" altLang="en-US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媒介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Bef>
                <a:spcPts val="0"/>
              </a:spcBef>
              <a:spcAft>
                <a:spcPts val="600"/>
              </a:spcAft>
              <a:buFont typeface="Wingdings" pitchFamily="2" charset="2"/>
              <a:buChar char="l"/>
              <a:defRPr/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網路串聯力量大 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，群眾運動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趨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成熟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20130803udn.tv) 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  <a:hlinkClick r:id="rId2"/>
              </a:rPr>
              <a:t>https://www.youtube.com/watch?v=sQwa-MysLhg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>
              <a:spcBef>
                <a:spcPts val="0"/>
              </a:spcBef>
              <a:buFont typeface="Wingdings" pitchFamily="2" charset="2"/>
              <a:buChar char="l"/>
            </a:pPr>
            <a:r>
              <a:rPr lang="zh-TW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網路，</a:t>
            </a:r>
            <a:r>
              <a:rPr lang="zh-TW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拉近我們與政府之間的距離</a:t>
            </a:r>
            <a:r>
              <a:rPr lang="zh-TW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endParaRPr lang="en-US" altLang="zh-TW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</a:t>
            </a:r>
            <a:r>
              <a:rPr lang="zh-TW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改變</a:t>
            </a:r>
            <a:r>
              <a:rPr lang="zh-TW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我們說話與思考的方式，</a:t>
            </a:r>
            <a:r>
              <a:rPr lang="zh-TW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也</a:t>
            </a:r>
            <a:endParaRPr lang="en-US" altLang="zh-TW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</a:t>
            </a:r>
            <a:r>
              <a:rPr lang="zh-TW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翻轉</a:t>
            </a:r>
            <a:r>
              <a:rPr lang="zh-TW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我們社會行動的動機與來源。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itchFamily="18" charset="0"/>
            </a:endParaRPr>
          </a:p>
          <a:p>
            <a:endParaRPr lang="zh-TW" altLang="en-US" dirty="0"/>
          </a:p>
        </p:txBody>
      </p:sp>
      <p:sp>
        <p:nvSpPr>
          <p:cNvPr id="4" name="標題 2"/>
          <p:cNvSpPr txBox="1">
            <a:spLocks/>
          </p:cNvSpPr>
          <p:nvPr/>
        </p:nvSpPr>
        <p:spPr>
          <a:xfrm>
            <a:off x="611560" y="188640"/>
            <a:ext cx="8028384" cy="9361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標楷體" pitchFamily="65" charset="-120"/>
                <a:ea typeface="標楷體" pitchFamily="65" charset="-120"/>
                <a:cs typeface="+mj-cs"/>
              </a:defRPr>
            </a:lvl1pPr>
          </a:lstStyle>
          <a:p>
            <a:r>
              <a:rPr lang="zh-TW" altLang="zh-TW" sz="440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</a:rPr>
              <a:t>一</a:t>
            </a:r>
            <a:r>
              <a:rPr lang="zh-TW" altLang="en-US" sz="440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</a:rPr>
              <a:t>  課程介紹</a:t>
            </a:r>
            <a:endParaRPr lang="zh-TW" altLang="en-US" sz="4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26686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24544" y="0"/>
            <a:ext cx="9793088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07922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Picture 2" descr="G:\國立臺中科技大學\102學年度第二學期網路民主與公共論壇\(3)上課講義\第1週\新增資料夾\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08721" y="-915472"/>
            <a:ext cx="12015105" cy="8736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8077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899592" y="1412776"/>
            <a:ext cx="7776864" cy="4968552"/>
          </a:xfrm>
        </p:spPr>
        <p:txBody>
          <a:bodyPr>
            <a:normAutofit fontScale="92500"/>
          </a:bodyPr>
          <a:lstStyle/>
          <a:p>
            <a:pPr algn="just">
              <a:buFont typeface="Wingdings" pitchFamily="2" charset="2"/>
              <a:buChar char="l"/>
              <a:defRPr/>
            </a:pP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</a:rPr>
              <a:t>培養核心能力：</a:t>
            </a:r>
            <a:r>
              <a:rPr lang="zh-TW" altLang="zh-TW" b="1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溝通表達、問題解決、國際移動</a:t>
            </a:r>
            <a:r>
              <a:rPr lang="zh-TW" altLang="en-US" b="1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→</a:t>
            </a:r>
            <a:r>
              <a:rPr lang="zh-TW" altLang="en-US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公民素養：民主、媒體、倫理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</a:rPr>
              <a:t>。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itchFamily="18" charset="0"/>
            </a:endParaRPr>
          </a:p>
          <a:p>
            <a:pPr algn="just">
              <a:buFontTx/>
              <a:buNone/>
              <a:defRPr/>
            </a:pP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</a:rPr>
              <a:t>1.</a:t>
            </a:r>
            <a:r>
              <a:rPr lang="zh-TW" alt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</a:rPr>
              <a:t>認識民主的意義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</a:rPr>
              <a:t>，包括自由民主，共和民主與審議民主等不同的理論內涵，使學生對於民主的理解有更厚實的</a:t>
            </a:r>
            <a:r>
              <a:rPr lang="zh-TW" alt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</a:rPr>
              <a:t>知識承載度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</a:rPr>
              <a:t>。</a:t>
            </a:r>
          </a:p>
          <a:p>
            <a:pPr algn="just">
              <a:buFontTx/>
              <a:buNone/>
              <a:defRPr/>
            </a:pP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</a:rPr>
              <a:t>2.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</a:rPr>
              <a:t>「</a:t>
            </a:r>
            <a:r>
              <a:rPr lang="zh-TW" alt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</a:rPr>
              <a:t>把電子民主觀帶進通識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</a:rPr>
              <a:t>」，培養學生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</a:rPr>
              <a:t>E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</a:rPr>
              <a:t>社會的倫理與法律知識，使學生對網路世界裡的言論自由、誹謗、資訊隱私權等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</a:rPr>
              <a:t>使         </a:t>
            </a:r>
            <a:endParaRPr lang="en-US" altLang="zh-TW" b="1" dirty="0" smtClean="0">
              <a:latin typeface="微軟正黑體" panose="020B0604030504040204" pitchFamily="34" charset="-120"/>
              <a:ea typeface="微軟正黑體" panose="020B0604030504040204" pitchFamily="34" charset="-120"/>
              <a:cs typeface="Times New Roman" pitchFamily="18" charset="0"/>
            </a:endParaRPr>
          </a:p>
          <a:p>
            <a:pPr algn="just">
              <a:buFontTx/>
              <a:buNone/>
              <a:defRPr/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</a:rPr>
              <a:t> 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</a:rPr>
              <a:t>  用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</a:rPr>
              <a:t>規範有所掌握。 </a:t>
            </a:r>
          </a:p>
          <a:p>
            <a:endParaRPr lang="zh-TW" altLang="en-US" dirty="0"/>
          </a:p>
        </p:txBody>
      </p:sp>
      <p:sp>
        <p:nvSpPr>
          <p:cNvPr id="4" name="標題 2"/>
          <p:cNvSpPr txBox="1">
            <a:spLocks/>
          </p:cNvSpPr>
          <p:nvPr/>
        </p:nvSpPr>
        <p:spPr>
          <a:xfrm>
            <a:off x="539552" y="188640"/>
            <a:ext cx="8028384" cy="9361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標楷體" pitchFamily="65" charset="-120"/>
                <a:ea typeface="標楷體" pitchFamily="65" charset="-120"/>
                <a:cs typeface="+mj-cs"/>
              </a:defRPr>
            </a:lvl1pPr>
          </a:lstStyle>
          <a:p>
            <a:r>
              <a:rPr lang="zh-TW" altLang="en-US" sz="440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</a:rPr>
              <a:t>二</a:t>
            </a:r>
            <a:r>
              <a:rPr lang="zh-TW" altLang="en-US" sz="4400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</a:rPr>
              <a:t>  課程目標</a:t>
            </a:r>
            <a:endParaRPr lang="zh-TW" altLang="en-US" sz="4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633282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899592" y="1412776"/>
            <a:ext cx="7776864" cy="4896544"/>
          </a:xfrm>
        </p:spPr>
        <p:txBody>
          <a:bodyPr>
            <a:normAutofit/>
          </a:bodyPr>
          <a:lstStyle/>
          <a:p>
            <a:pPr marL="514350" indent="-514350" algn="just">
              <a:spcBef>
                <a:spcPts val="0"/>
              </a:spcBef>
              <a:buFont typeface="+mj-lt"/>
              <a:buAutoNum type="arabicPeriod" startAt="3"/>
              <a:defRPr/>
            </a:pP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</a:rPr>
              <a:t>透過</a:t>
            </a:r>
            <a:r>
              <a:rPr lang="zh-TW" alt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</a:rPr>
              <a:t>實例的主題討論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</a:rPr>
              <a:t>，體現「</a:t>
            </a:r>
            <a:r>
              <a:rPr lang="zh-TW" alt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</a:rPr>
              <a:t>問題解決導向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</a:rPr>
              <a:t>」的互動教學，刺激學生挖掘與反思日常生活中的問題，使</a:t>
            </a:r>
            <a:r>
              <a:rPr lang="zh-TW" alt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</a:rPr>
              <a:t>知識與學生的生活經驗相結合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</a:rPr>
              <a:t>。 </a:t>
            </a:r>
          </a:p>
          <a:p>
            <a:pPr marL="514350" indent="-514350" algn="just">
              <a:buFont typeface="+mj-lt"/>
              <a:buAutoNum type="arabicPeriod" startAt="3"/>
              <a:defRPr/>
            </a:pP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</a:rPr>
              <a:t>鼓勵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</a:rPr>
              <a:t>同學進行「</a:t>
            </a:r>
            <a:r>
              <a:rPr lang="zh-TW" alt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</a:rPr>
              <a:t>行動導向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</a:rPr>
              <a:t>」的探索，累積社會參與經驗，啟發青年學子公共熱忱，培養其透過公共領域表達意見的民主風範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</a:rPr>
              <a:t>。</a:t>
            </a:r>
            <a:endParaRPr lang="en-US" altLang="zh-TW" b="1" dirty="0" smtClean="0">
              <a:latin typeface="微軟正黑體" panose="020B0604030504040204" pitchFamily="34" charset="-120"/>
              <a:ea typeface="微軟正黑體" panose="020B0604030504040204" pitchFamily="34" charset="-120"/>
              <a:cs typeface="Times New Roman" pitchFamily="18" charset="0"/>
            </a:endParaRPr>
          </a:p>
          <a:p>
            <a:pPr algn="just">
              <a:buFont typeface="Wingdings" panose="05000000000000000000" pitchFamily="2" charset="2"/>
              <a:buChar char="l"/>
              <a:defRPr/>
            </a:pP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</a:rPr>
              <a:t>陳閔翔，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</a:rPr>
              <a:t>當民主遇到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</a:rPr>
              <a:t>網路</a:t>
            </a:r>
            <a:r>
              <a:rPr lang="en-US" altLang="zh-TW" b="1" dirty="0" smtClean="0">
                <a:latin typeface="微軟正黑體"/>
                <a:ea typeface="微軟正黑體"/>
                <a:cs typeface="Times New Roman" pitchFamily="18" charset="0"/>
              </a:rPr>
              <a:t>《</a:t>
            </a:r>
            <a:r>
              <a:rPr lang="zh-TW" altLang="en-US" b="1" dirty="0" smtClean="0">
                <a:latin typeface="微軟正黑體"/>
                <a:ea typeface="微軟正黑體"/>
                <a:cs typeface="Times New Roman" pitchFamily="18" charset="0"/>
              </a:rPr>
              <a:t>通識在線</a:t>
            </a:r>
            <a:r>
              <a:rPr lang="en-US" altLang="zh-TW" b="1" dirty="0" smtClean="0">
                <a:latin typeface="微軟正黑體"/>
                <a:ea typeface="微軟正黑體"/>
                <a:cs typeface="Times New Roman" pitchFamily="18" charset="0"/>
              </a:rPr>
              <a:t>》</a:t>
            </a:r>
            <a:r>
              <a:rPr lang="en-US" altLang="zh-TW" sz="1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  <a:hlinkClick r:id="rId2"/>
              </a:rPr>
              <a:t>http</a:t>
            </a:r>
            <a:r>
              <a:rPr lang="en-US" altLang="zh-TW" sz="12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  <a:hlinkClick r:id="rId2"/>
              </a:rPr>
              <a:t>://</a:t>
            </a:r>
            <a:r>
              <a:rPr lang="en-US" altLang="zh-TW" sz="1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  <a:hlinkClick r:id="rId2"/>
              </a:rPr>
              <a:t>www.chinesege.org.tw/geonline/html/page4/publish_pub.php?Pub_Sn=149&amp;Sn=2199</a:t>
            </a:r>
            <a:endPara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itchFamily="18" charset="0"/>
            </a:endParaRPr>
          </a:p>
          <a:p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標題 2"/>
          <p:cNvSpPr txBox="1">
            <a:spLocks/>
          </p:cNvSpPr>
          <p:nvPr/>
        </p:nvSpPr>
        <p:spPr>
          <a:xfrm>
            <a:off x="539552" y="188640"/>
            <a:ext cx="8028384" cy="9361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標楷體" pitchFamily="65" charset="-120"/>
                <a:ea typeface="標楷體" pitchFamily="65" charset="-120"/>
                <a:cs typeface="+mj-cs"/>
              </a:defRPr>
            </a:lvl1pPr>
          </a:lstStyle>
          <a:p>
            <a:r>
              <a:rPr lang="zh-TW" altLang="en-US" sz="440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</a:rPr>
              <a:t>二</a:t>
            </a:r>
            <a:r>
              <a:rPr lang="zh-TW" altLang="en-US" sz="4400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</a:rPr>
              <a:t>  課程目標</a:t>
            </a:r>
            <a:endParaRPr lang="zh-TW" altLang="en-US" sz="4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96694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827584" y="1340768"/>
            <a:ext cx="8100392" cy="5517232"/>
          </a:xfrm>
        </p:spPr>
        <p:txBody>
          <a:bodyPr>
            <a:normAutofit/>
          </a:bodyPr>
          <a:lstStyle/>
          <a:p>
            <a:pPr>
              <a:spcBef>
                <a:spcPts val="300"/>
              </a:spcBef>
              <a:buFont typeface="Wingdings" pitchFamily="2" charset="2"/>
              <a:buChar char="l"/>
              <a:defRPr/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</a:rPr>
              <a:t>教師主題講授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</a:rPr>
              <a:t>：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</a:rPr>
              <a:t>10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</a:rPr>
              <a:t>講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</a:rPr>
              <a:t>。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itchFamily="18" charset="0"/>
            </a:endParaRPr>
          </a:p>
          <a:p>
            <a:pPr>
              <a:spcBef>
                <a:spcPts val="300"/>
              </a:spcBef>
              <a:buFont typeface="Wingdings" pitchFamily="2" charset="2"/>
              <a:buChar char="l"/>
              <a:defRPr/>
            </a:pPr>
            <a:r>
              <a:rPr lang="zh-TW" alt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</a:rPr>
              <a:t>小組討論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</a:rPr>
              <a:t>：上課討論課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</a:rPr>
              <a:t>(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</a:rPr>
              <a:t>共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</a:rPr>
              <a:t>6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</a:rPr>
              <a:t>次，含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</a:rPr>
              <a:t>3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</a:rPr>
              <a:t>次</a:t>
            </a:r>
            <a:r>
              <a:rPr lang="zh-TW" altLang="en-US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</a:rPr>
              <a:t>世界咖啡館討論課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</a:rPr>
              <a:t>)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</a:rPr>
              <a:t> 。</a:t>
            </a:r>
            <a:endParaRPr lang="en-US" altLang="zh-TW" b="1" dirty="0" smtClean="0">
              <a:latin typeface="微軟正黑體" panose="020B0604030504040204" pitchFamily="34" charset="-120"/>
              <a:ea typeface="微軟正黑體" panose="020B0604030504040204" pitchFamily="34" charset="-120"/>
              <a:cs typeface="Times New Roman" pitchFamily="18" charset="0"/>
            </a:endParaRPr>
          </a:p>
          <a:p>
            <a:pPr>
              <a:spcBef>
                <a:spcPts val="300"/>
              </a:spcBef>
              <a:buFont typeface="Wingdings" pitchFamily="2" charset="2"/>
              <a:buChar char="l"/>
              <a:defRPr/>
            </a:pPr>
            <a:r>
              <a:rPr lang="en-US" altLang="zh-TW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</a:rPr>
              <a:t>FB</a:t>
            </a:r>
            <a:r>
              <a:rPr lang="zh-TW" altLang="en-US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</a:rPr>
              <a:t>論壇</a:t>
            </a:r>
            <a:r>
              <a:rPr lang="zh-TW" alt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</a:rPr>
              <a:t>討論：網路留言</a:t>
            </a:r>
            <a:r>
              <a:rPr lang="en-US" altLang="zh-TW" b="1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</a:rPr>
              <a:t>(</a:t>
            </a:r>
            <a:r>
              <a:rPr lang="zh-TW" altLang="en-US" b="1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</a:rPr>
              <a:t>請加：羅馬廣場</a:t>
            </a:r>
            <a:r>
              <a:rPr lang="en-US" altLang="zh-TW" b="1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</a:rPr>
              <a:t>)</a:t>
            </a:r>
            <a:r>
              <a:rPr lang="zh-TW" altLang="en-US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</a:rPr>
              <a:t>。</a:t>
            </a:r>
            <a:endParaRPr lang="en-US" altLang="zh-TW" b="1" dirty="0">
              <a:solidFill>
                <a:srgbClr val="0000FF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itchFamily="18" charset="0"/>
            </a:endParaRPr>
          </a:p>
          <a:p>
            <a:pPr>
              <a:spcBef>
                <a:spcPts val="300"/>
              </a:spcBef>
              <a:buFont typeface="Wingdings" pitchFamily="2" charset="2"/>
              <a:buChar char="l"/>
              <a:defRPr/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</a:rPr>
              <a:t>專家學者演講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</a:rPr>
              <a:t>(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</a:rPr>
              <a:t>三場，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</a:rPr>
              <a:t>媒體素養溝通表達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</a:rPr>
              <a:t>)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</a:rPr>
              <a:t>。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itchFamily="18" charset="0"/>
            </a:endParaRPr>
          </a:p>
          <a:p>
            <a:pPr>
              <a:spcBef>
                <a:spcPts val="300"/>
              </a:spcBef>
              <a:buFont typeface="Wingdings" pitchFamily="2" charset="2"/>
              <a:buChar char="l"/>
              <a:defRPr/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</a:rPr>
              <a:t>校外參訪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</a:rPr>
              <a:t>：公共電視。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itchFamily="18" charset="0"/>
            </a:endParaRPr>
          </a:p>
          <a:p>
            <a:pPr>
              <a:spcBef>
                <a:spcPts val="300"/>
              </a:spcBef>
              <a:buFont typeface="Wingdings" pitchFamily="2" charset="2"/>
              <a:buChar char="l"/>
              <a:defRPr/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</a:rPr>
              <a:t>多媒體教學：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</a:rPr>
              <a:t>電影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</a:rPr>
              <a:t>/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</a:rPr>
              <a:t>新聞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</a:rPr>
              <a:t>/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</a:rPr>
              <a:t>影音短片。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itchFamily="18" charset="0"/>
            </a:endParaRPr>
          </a:p>
          <a:p>
            <a:pPr>
              <a:spcBef>
                <a:spcPts val="300"/>
              </a:spcBef>
              <a:buFont typeface="Wingdings" pitchFamily="2" charset="2"/>
              <a:buChar char="l"/>
              <a:defRPr/>
            </a:pPr>
            <a:r>
              <a:rPr lang="zh-TW" altLang="en-US" b="1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</a:rPr>
              <a:t>期末小組報告：影音文創</a:t>
            </a:r>
            <a:r>
              <a:rPr lang="en-US" altLang="zh-TW" b="1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</a:rPr>
              <a:t>/</a:t>
            </a:r>
            <a:r>
              <a:rPr lang="zh-TW" altLang="en-US" b="1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</a:rPr>
              <a:t>公民行動</a:t>
            </a:r>
            <a:endParaRPr lang="en-US" altLang="zh-TW" b="1" dirty="0" smtClean="0">
              <a:solidFill>
                <a:srgbClr val="0000FF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itchFamily="18" charset="0"/>
            </a:endParaRPr>
          </a:p>
          <a:p>
            <a:pPr>
              <a:spcBef>
                <a:spcPts val="300"/>
              </a:spcBef>
              <a:buFont typeface="Wingdings" pitchFamily="2" charset="2"/>
              <a:buChar char="l"/>
              <a:defRPr/>
            </a:pP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</a:rPr>
              <a:t>臉書社團：</a:t>
            </a:r>
            <a:r>
              <a:rPr lang="zh-TW" altLang="en-US" b="1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</a:rPr>
              <a:t>網路共和國 </a:t>
            </a:r>
            <a:endParaRPr lang="zh-TW" altLang="en-US" dirty="0"/>
          </a:p>
        </p:txBody>
      </p:sp>
      <p:sp>
        <p:nvSpPr>
          <p:cNvPr id="4" name="標題 2"/>
          <p:cNvSpPr txBox="1">
            <a:spLocks/>
          </p:cNvSpPr>
          <p:nvPr/>
        </p:nvSpPr>
        <p:spPr>
          <a:xfrm>
            <a:off x="539552" y="188640"/>
            <a:ext cx="8028384" cy="9361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標楷體" pitchFamily="65" charset="-120"/>
                <a:ea typeface="標楷體" pitchFamily="65" charset="-120"/>
                <a:cs typeface="+mj-cs"/>
              </a:defRPr>
            </a:lvl1pPr>
          </a:lstStyle>
          <a:p>
            <a:r>
              <a:rPr lang="zh-TW" altLang="en-US" sz="440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</a:rPr>
              <a:t>三  課程進行方式</a:t>
            </a:r>
            <a:endParaRPr lang="zh-TW" altLang="en-US" sz="4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119852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792088" y="1268760"/>
            <a:ext cx="8316416" cy="5184576"/>
          </a:xfrm>
        </p:spPr>
        <p:txBody>
          <a:bodyPr>
            <a:noAutofit/>
          </a:bodyPr>
          <a:lstStyle/>
          <a:p>
            <a:pPr>
              <a:spcBef>
                <a:spcPts val="600"/>
              </a:spcBef>
              <a:buFontTx/>
              <a:buNone/>
              <a:defRPr/>
            </a:pP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</a:rPr>
              <a:t>1.09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/19(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二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 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</a:rPr>
              <a:t>課程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</a:rPr>
              <a:t>介紹</a:t>
            </a:r>
          </a:p>
          <a:p>
            <a:pPr>
              <a:spcBef>
                <a:spcPts val="600"/>
              </a:spcBef>
              <a:buNone/>
              <a:defRPr/>
            </a:pP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</a:rPr>
              <a:t>2.09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/26(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二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 </a:t>
            </a:r>
            <a:r>
              <a:rPr lang="zh-TW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當代</a:t>
            </a:r>
            <a:r>
              <a:rPr lang="zh-TW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三種民主</a:t>
            </a:r>
            <a:r>
              <a:rPr lang="zh-TW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理論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r>
              <a:rPr lang="zh-TW" altLang="en-US" b="1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分組選題</a:t>
            </a:r>
            <a:endParaRPr lang="en-US" altLang="zh-TW" b="1" dirty="0">
              <a:solidFill>
                <a:srgbClr val="0000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Bef>
                <a:spcPts val="600"/>
              </a:spcBef>
              <a:buNone/>
              <a:defRPr/>
            </a:pP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</a:rPr>
              <a:t>3.10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/03(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二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 </a:t>
            </a:r>
            <a:r>
              <a:rPr lang="zh-TW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審議</a:t>
            </a:r>
            <a:r>
              <a:rPr lang="zh-TW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民主、公共領域與公民社會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itchFamily="18" charset="0"/>
            </a:endParaRPr>
          </a:p>
          <a:p>
            <a:pPr>
              <a:spcBef>
                <a:spcPts val="600"/>
              </a:spcBef>
              <a:buFontTx/>
              <a:buNone/>
              <a:defRPr/>
            </a:pP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</a:rPr>
              <a:t>4.10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/10(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二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) 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國慶日普天同歡</a:t>
            </a:r>
            <a:endParaRPr lang="en-US" altLang="zh-TW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Bef>
                <a:spcPts val="600"/>
              </a:spcBef>
              <a:buFontTx/>
              <a:buNone/>
              <a:defRPr/>
            </a:pP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</a:rPr>
              <a:t>5.10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/17(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二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 </a:t>
            </a:r>
            <a:r>
              <a:rPr lang="zh-TW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網路</a:t>
            </a:r>
            <a:r>
              <a:rPr lang="zh-TW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民主</a:t>
            </a:r>
            <a:r>
              <a:rPr lang="zh-TW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與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倫理思辨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Bef>
                <a:spcPts val="600"/>
              </a:spcBef>
              <a:buFontTx/>
              <a:buNone/>
              <a:defRPr/>
            </a:pPr>
            <a:r>
              <a:rPr lang="zh-TW" alt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</a:t>
            </a:r>
            <a:r>
              <a:rPr lang="zh-TW" altLang="en-US" sz="8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                   </a:t>
            </a:r>
            <a:r>
              <a:rPr lang="zh-TW" altLang="en-US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北大通識中心王冠生副教授演講</a:t>
            </a:r>
            <a:endParaRPr lang="en-US" altLang="zh-TW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Bef>
                <a:spcPts val="600"/>
              </a:spcBef>
              <a:buFontTx/>
              <a:buNone/>
              <a:defRPr/>
            </a:pP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</a:rPr>
              <a:t>6.10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/24(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二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 </a:t>
            </a:r>
            <a:r>
              <a:rPr lang="zh-TW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網路</a:t>
            </a:r>
            <a:r>
              <a:rPr lang="zh-TW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世界的公共</a:t>
            </a:r>
            <a:r>
              <a:rPr lang="zh-TW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問題</a:t>
            </a:r>
            <a:endParaRPr lang="en-US" altLang="zh-TW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Bef>
                <a:spcPts val="600"/>
              </a:spcBef>
              <a:buFontTx/>
              <a:buNone/>
              <a:defRPr/>
            </a:pPr>
            <a:r>
              <a:rPr lang="zh-TW" altLang="en-US" b="1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         第二</a:t>
            </a:r>
            <a:r>
              <a:rPr lang="zh-TW" altLang="en-US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節</a:t>
            </a:r>
            <a:r>
              <a:rPr lang="zh-TW" altLang="en-US" b="1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進行討論課</a:t>
            </a:r>
            <a:endParaRPr lang="en-US" altLang="zh-TW" b="1" dirty="0" smtClean="0">
              <a:solidFill>
                <a:srgbClr val="0000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Bef>
                <a:spcPts val="600"/>
              </a:spcBef>
              <a:buFontTx/>
              <a:buNone/>
              <a:defRPr/>
            </a:pP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</a:rPr>
              <a:t>7.10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/31(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二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 電子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化政府與選戰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共和國</a:t>
            </a:r>
            <a:endParaRPr lang="en-US" altLang="zh-TW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Bef>
                <a:spcPts val="600"/>
              </a:spcBef>
              <a:buFontTx/>
              <a:buNone/>
              <a:defRPr/>
            </a:pPr>
            <a:endParaRPr lang="en-US" altLang="zh-TW" b="1" dirty="0">
              <a:solidFill>
                <a:srgbClr val="00B05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Bef>
                <a:spcPts val="0"/>
              </a:spcBef>
              <a:buFontTx/>
              <a:buNone/>
              <a:defRPr/>
            </a:pP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標題 2"/>
          <p:cNvSpPr txBox="1">
            <a:spLocks/>
          </p:cNvSpPr>
          <p:nvPr/>
        </p:nvSpPr>
        <p:spPr>
          <a:xfrm>
            <a:off x="539552" y="188640"/>
            <a:ext cx="8028384" cy="9361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標楷體" pitchFamily="65" charset="-120"/>
                <a:ea typeface="標楷體" pitchFamily="65" charset="-120"/>
                <a:cs typeface="+mj-cs"/>
              </a:defRPr>
            </a:lvl1pPr>
          </a:lstStyle>
          <a:p>
            <a:r>
              <a:rPr lang="zh-TW" altLang="en-US" sz="440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</a:rPr>
              <a:t>四  單元主題與進度</a:t>
            </a:r>
            <a:endParaRPr lang="zh-TW" altLang="en-US" sz="4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135811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611560" y="1152011"/>
            <a:ext cx="8640960" cy="5256584"/>
          </a:xfrm>
        </p:spPr>
        <p:txBody>
          <a:bodyPr>
            <a:noAutofit/>
          </a:bodyPr>
          <a:lstStyle/>
          <a:p>
            <a:pPr>
              <a:spcBef>
                <a:spcPts val="600"/>
              </a:spcBef>
              <a:buNone/>
              <a:defRPr/>
            </a:pP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8.11/07(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二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</a:t>
            </a:r>
            <a:r>
              <a:rPr lang="zh-TW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網路民主</a:t>
            </a:r>
            <a:r>
              <a:rPr lang="zh-TW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與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口說傳播</a:t>
            </a:r>
            <a:endParaRPr lang="en-US" altLang="zh-TW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Bef>
                <a:spcPts val="600"/>
              </a:spcBef>
              <a:buNone/>
              <a:defRPr/>
            </a:pPr>
            <a:r>
              <a:rPr lang="zh-TW" altLang="en-US" b="1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        </a:t>
            </a:r>
            <a:r>
              <a:rPr lang="zh-TW" altLang="en-US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世新口傳系胡全威助理教授演講</a:t>
            </a:r>
            <a:endParaRPr lang="en-US" altLang="zh-TW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Bef>
                <a:spcPts val="600"/>
              </a:spcBef>
              <a:buNone/>
              <a:defRPr/>
            </a:pP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9.11/14(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二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 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iPhone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世界與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虛擬社群</a:t>
            </a:r>
            <a:endParaRPr lang="en-US" altLang="zh-TW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Bef>
                <a:spcPts val="600"/>
              </a:spcBef>
              <a:buNone/>
              <a:defRPr/>
            </a:pPr>
            <a:r>
              <a:rPr lang="zh-TW" altLang="en-US" b="1" dirty="0" smtClean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        </a:t>
            </a:r>
            <a:r>
              <a:rPr lang="zh-TW" altLang="zh-TW" b="1" dirty="0" smtClean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《</a:t>
            </a:r>
            <a:r>
              <a:rPr lang="zh-TW" altLang="zh-TW" b="1" dirty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賈伯斯</a:t>
            </a:r>
            <a:r>
              <a:rPr lang="en-US" altLang="zh-TW" b="1" dirty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JOBS</a:t>
            </a:r>
            <a:r>
              <a:rPr lang="zh-TW" altLang="zh-TW" b="1" dirty="0" smtClean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》</a:t>
            </a:r>
            <a:r>
              <a:rPr lang="zh-TW" altLang="en-US" b="1" dirty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電影欣賞</a:t>
            </a:r>
            <a:endParaRPr lang="en-US" altLang="zh-TW" b="1" dirty="0">
              <a:solidFill>
                <a:srgbClr val="00B05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Bef>
                <a:spcPts val="600"/>
              </a:spcBef>
              <a:buNone/>
              <a:defRPr/>
            </a:pP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</a:rPr>
              <a:t>10.11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/21(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二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網路民主</a:t>
            </a:r>
            <a:r>
              <a:rPr lang="zh-TW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與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媒體行動</a:t>
            </a:r>
            <a:endParaRPr lang="en-US" altLang="zh-TW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Bef>
                <a:spcPts val="600"/>
              </a:spcBef>
              <a:buNone/>
              <a:defRPr/>
            </a:pP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          </a:t>
            </a:r>
            <a:r>
              <a:rPr lang="zh-TW" altLang="en-US" b="1" dirty="0" smtClean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校外教學：公視參訪</a:t>
            </a:r>
            <a:endParaRPr lang="en-US" altLang="zh-TW" b="1" dirty="0">
              <a:solidFill>
                <a:srgbClr val="00B05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Bef>
                <a:spcPts val="600"/>
              </a:spcBef>
              <a:buNone/>
              <a:defRPr/>
            </a:pP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</a:rPr>
              <a:t>11.11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/28(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二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網路民主與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言論自由</a:t>
            </a:r>
            <a:endParaRPr lang="en-US" altLang="zh-TW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Bef>
                <a:spcPts val="600"/>
              </a:spcBef>
              <a:buNone/>
              <a:defRPr/>
            </a:pPr>
            <a:r>
              <a:rPr lang="zh-TW" altLang="en-US" b="1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         第二節世界咖啡館討論</a:t>
            </a:r>
            <a:r>
              <a:rPr lang="zh-TW" altLang="en-US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課</a:t>
            </a:r>
            <a:endParaRPr lang="en-US" altLang="zh-TW" b="1" dirty="0">
              <a:solidFill>
                <a:srgbClr val="0000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Bef>
                <a:spcPts val="600"/>
              </a:spcBef>
              <a:buNone/>
              <a:defRPr/>
            </a:pP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</a:rPr>
              <a:t>12.12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/05(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二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網路</a:t>
            </a:r>
            <a:r>
              <a:rPr lang="zh-TW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民主</a:t>
            </a:r>
            <a:r>
              <a:rPr lang="zh-TW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與溝通行動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Bef>
                <a:spcPts val="600"/>
              </a:spcBef>
              <a:buNone/>
              <a:defRPr/>
            </a:pPr>
            <a:r>
              <a:rPr lang="zh-TW" altLang="en-US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         </a:t>
            </a:r>
            <a:r>
              <a:rPr lang="zh-TW" altLang="en-US" b="1" dirty="0" smtClean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優良</a:t>
            </a:r>
            <a:r>
              <a:rPr lang="zh-TW" altLang="en-US" b="1" dirty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影音</a:t>
            </a:r>
            <a:r>
              <a:rPr lang="en-US" altLang="zh-TW" b="1" dirty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b="1" dirty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行動報告分享</a:t>
            </a:r>
          </a:p>
          <a:p>
            <a:pPr>
              <a:spcBef>
                <a:spcPts val="600"/>
              </a:spcBef>
              <a:buNone/>
              <a:defRPr/>
            </a:pPr>
            <a:endParaRPr lang="zh-TW" altLang="en-US" b="1" dirty="0">
              <a:solidFill>
                <a:srgbClr val="0000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標題 2"/>
          <p:cNvSpPr txBox="1">
            <a:spLocks/>
          </p:cNvSpPr>
          <p:nvPr/>
        </p:nvSpPr>
        <p:spPr>
          <a:xfrm>
            <a:off x="539552" y="188640"/>
            <a:ext cx="8028384" cy="9361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標楷體" pitchFamily="65" charset="-120"/>
                <a:ea typeface="標楷體" pitchFamily="65" charset="-120"/>
                <a:cs typeface="+mj-cs"/>
              </a:defRPr>
            </a:lvl1pPr>
          </a:lstStyle>
          <a:p>
            <a:r>
              <a:rPr lang="zh-TW" altLang="en-US" sz="440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</a:rPr>
              <a:t>四  單元主題與進度</a:t>
            </a:r>
            <a:endParaRPr lang="zh-TW" altLang="en-US" sz="4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909998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899592" y="1268760"/>
            <a:ext cx="8100392" cy="5589240"/>
          </a:xfrm>
        </p:spPr>
        <p:txBody>
          <a:bodyPr>
            <a:normAutofit fontScale="92500" lnSpcReduction="10000"/>
          </a:bodyPr>
          <a:lstStyle/>
          <a:p>
            <a:pPr>
              <a:spcBef>
                <a:spcPts val="600"/>
              </a:spcBef>
              <a:buNone/>
              <a:defRPr/>
            </a:pP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</a:rPr>
              <a:t>13.12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/12(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二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網路民主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與媒體文化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Bef>
                <a:spcPts val="600"/>
              </a:spcBef>
              <a:buNone/>
              <a:defRPr/>
            </a:pPr>
            <a:r>
              <a:rPr lang="zh-TW" alt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         壹電視記者江昇</a:t>
            </a:r>
            <a:r>
              <a:rPr lang="zh-TW" altLang="en-US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鴻演講</a:t>
            </a:r>
            <a:endParaRPr lang="en-US" altLang="zh-TW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</a:rPr>
              <a:t>14.12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/19(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二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網路</a:t>
            </a:r>
            <a:r>
              <a:rPr lang="zh-TW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資訊權與法律爭議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itchFamily="18" charset="0"/>
            </a:endParaRPr>
          </a:p>
          <a:p>
            <a:pPr>
              <a:spcBef>
                <a:spcPts val="600"/>
              </a:spcBef>
              <a:buNone/>
              <a:defRPr/>
            </a:pPr>
            <a:r>
              <a:rPr lang="zh-TW" altLang="en-US" b="1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         第二</a:t>
            </a:r>
            <a:r>
              <a:rPr lang="zh-TW" altLang="en-US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節世界咖啡館討論課</a:t>
            </a:r>
            <a:endParaRPr lang="en-US" altLang="zh-TW" b="1" dirty="0">
              <a:solidFill>
                <a:srgbClr val="0000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</a:rPr>
              <a:t>15.12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/26(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二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</a:rPr>
              <a:t>公共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</a:rPr>
              <a:t>型</a:t>
            </a:r>
            <a:r>
              <a:rPr lang="zh-TW" altLang="zh-TW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</a:rPr>
              <a:t>知識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</a:rPr>
              <a:t>分</a:t>
            </a:r>
            <a:r>
              <a:rPr lang="zh-TW" altLang="zh-TW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</a:rPr>
              <a:t>子與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</a:rPr>
              <a:t>學術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</a:rPr>
              <a:t>自由</a:t>
            </a:r>
            <a:endParaRPr lang="en-US" altLang="zh-TW" b="1" dirty="0" smtClean="0">
              <a:latin typeface="微軟正黑體" panose="020B0604030504040204" pitchFamily="34" charset="-120"/>
              <a:ea typeface="微軟正黑體" panose="020B0604030504040204" pitchFamily="34" charset="-120"/>
              <a:cs typeface="Times New Roman" pitchFamily="18" charset="0"/>
            </a:endParaRPr>
          </a:p>
          <a:p>
            <a:pPr marL="0" indent="0">
              <a:buNone/>
            </a:pPr>
            <a:r>
              <a:rPr lang="zh-TW" altLang="en-US" b="1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         第二</a:t>
            </a:r>
            <a:r>
              <a:rPr lang="zh-TW" altLang="en-US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節世界咖啡館討論課</a:t>
            </a:r>
            <a:endParaRPr lang="en-US" altLang="zh-TW" b="1" dirty="0">
              <a:solidFill>
                <a:srgbClr val="0000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90000"/>
              </a:lnSpc>
              <a:buNone/>
              <a:defRPr/>
            </a:pP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</a:rPr>
              <a:t>16.01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/02(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二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結語</a:t>
            </a:r>
            <a:r>
              <a:rPr lang="zh-TW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：網路主權與公民</a:t>
            </a:r>
            <a:r>
              <a:rPr lang="zh-TW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論壇</a:t>
            </a:r>
            <a:endParaRPr lang="en-US" altLang="zh-TW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90000"/>
              </a:lnSpc>
              <a:buNone/>
              <a:defRPr/>
            </a:pPr>
            <a:r>
              <a:rPr lang="zh-TW" altLang="en-US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b="1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        第二</a:t>
            </a:r>
            <a:r>
              <a:rPr lang="zh-TW" altLang="en-US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節進行討論課</a:t>
            </a:r>
            <a:endParaRPr lang="en-US" altLang="zh-TW" b="1" dirty="0">
              <a:solidFill>
                <a:srgbClr val="0000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90000"/>
              </a:lnSpc>
              <a:buNone/>
              <a:defRPr/>
            </a:pP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</a:rPr>
              <a:t>17.01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/09(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二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b="1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成果發表</a:t>
            </a:r>
            <a:r>
              <a:rPr lang="en-US" altLang="zh-TW" b="1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</a:rPr>
              <a:t>(</a:t>
            </a:r>
            <a:r>
              <a:rPr lang="zh-TW" altLang="en-US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</a:rPr>
              <a:t>上</a:t>
            </a:r>
            <a:r>
              <a:rPr lang="en-US" altLang="zh-TW" b="1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</a:rPr>
              <a:t>)</a:t>
            </a:r>
            <a:endParaRPr lang="en-US" altLang="zh-TW" b="1" dirty="0">
              <a:solidFill>
                <a:srgbClr val="0000FF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itchFamily="18" charset="0"/>
            </a:endParaRPr>
          </a:p>
          <a:p>
            <a:pPr>
              <a:lnSpc>
                <a:spcPct val="90000"/>
              </a:lnSpc>
              <a:buFontTx/>
              <a:buNone/>
              <a:defRPr/>
            </a:pP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</a:rPr>
              <a:t>18.01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/16(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二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成果發表</a:t>
            </a:r>
            <a:r>
              <a:rPr lang="en-US" altLang="zh-TW" b="1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</a:rPr>
              <a:t>(</a:t>
            </a:r>
            <a:r>
              <a:rPr lang="zh-TW" altLang="en-US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</a:rPr>
              <a:t>下</a:t>
            </a:r>
            <a:r>
              <a:rPr lang="en-US" altLang="zh-TW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</a:rPr>
              <a:t>)</a:t>
            </a:r>
          </a:p>
          <a:p>
            <a:pPr>
              <a:lnSpc>
                <a:spcPct val="90000"/>
              </a:lnSpc>
              <a:buFont typeface="Wingdings" pitchFamily="2" charset="2"/>
              <a:buChar char="l"/>
              <a:defRPr/>
            </a:pP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</a:rPr>
              <a:t>臺灣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</a:rPr>
              <a:t>通識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</a:rPr>
              <a:t>網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</a:rPr>
              <a:t>(GET)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</a:rPr>
              <a:t>有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</a:rPr>
              <a:t>精華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</a:rPr>
              <a:t>10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</a:rPr>
              <a:t>講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itchFamily="18" charset="0"/>
            </a:endParaRPr>
          </a:p>
          <a:p>
            <a:pPr>
              <a:lnSpc>
                <a:spcPct val="90000"/>
              </a:lnSpc>
              <a:buNone/>
              <a:defRPr/>
            </a:pP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標題 2"/>
          <p:cNvSpPr txBox="1">
            <a:spLocks/>
          </p:cNvSpPr>
          <p:nvPr/>
        </p:nvSpPr>
        <p:spPr>
          <a:xfrm>
            <a:off x="539552" y="188640"/>
            <a:ext cx="8028384" cy="9361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標楷體" pitchFamily="65" charset="-120"/>
                <a:ea typeface="標楷體" pitchFamily="65" charset="-120"/>
                <a:cs typeface="+mj-cs"/>
              </a:defRPr>
            </a:lvl1pPr>
          </a:lstStyle>
          <a:p>
            <a:r>
              <a:rPr lang="zh-TW" altLang="en-US" sz="440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</a:rPr>
              <a:t>四  單元主題與進度</a:t>
            </a:r>
            <a:endParaRPr lang="zh-TW" altLang="en-US" sz="4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圖片 6" descr="全國通識網LOGO_0704.png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5106483"/>
            <a:ext cx="1382014" cy="1202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58899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899592" y="1412776"/>
            <a:ext cx="7704856" cy="5112568"/>
          </a:xfrm>
        </p:spPr>
        <p:txBody>
          <a:bodyPr>
            <a:normAutofit/>
          </a:bodyPr>
          <a:lstStyle/>
          <a:p>
            <a:pPr algn="just">
              <a:buFont typeface="Wingdings" pitchFamily="2" charset="2"/>
              <a:buChar char="l"/>
              <a:defRPr/>
            </a:pPr>
            <a:r>
              <a:rPr lang="zh-TW" alt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</a:rPr>
              <a:t>平時</a:t>
            </a:r>
            <a:r>
              <a:rPr lang="zh-TW" altLang="en-US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</a:rPr>
              <a:t>成績</a:t>
            </a:r>
            <a:r>
              <a:rPr lang="en-US" altLang="zh-TW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</a:rPr>
              <a:t>20</a:t>
            </a:r>
            <a:r>
              <a:rPr lang="zh-TW" altLang="en-US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</a:rPr>
              <a:t>％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</a:rPr>
              <a:t>：</a:t>
            </a:r>
            <a:r>
              <a:rPr lang="zh-TW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多元評量的方式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itchFamily="18" charset="0"/>
            </a:endParaRPr>
          </a:p>
          <a:p>
            <a:pPr marL="0" indent="0" algn="just">
              <a:buNone/>
              <a:defRPr/>
            </a:pP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</a:rPr>
              <a:t>  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</a:rPr>
              <a:t>(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</a:rPr>
              <a:t>1)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</a:rPr>
              <a:t>出席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</a:rPr>
              <a:t>10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</a:rPr>
              <a:t>％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</a:rPr>
              <a:t>(</a:t>
            </a:r>
            <a:r>
              <a:rPr lang="zh-TW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不定時抽點，點名</a:t>
            </a:r>
            <a:r>
              <a:rPr lang="zh-TW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一次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r>
              <a:rPr lang="zh-TW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</a:rPr>
              <a:t>)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</a:rPr>
              <a:t>。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itchFamily="18" charset="0"/>
            </a:endParaRPr>
          </a:p>
          <a:p>
            <a:pPr marL="0" indent="0" algn="just">
              <a:buNone/>
              <a:defRPr/>
            </a:pP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</a:rPr>
              <a:t> 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</a:rPr>
              <a:t>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</a:rPr>
              <a:t>(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</a:rPr>
              <a:t>2)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</a:rPr>
              <a:t>課堂討論、發言及參與表現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</a:rPr>
              <a:t>10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</a:rPr>
              <a:t>％。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itchFamily="18" charset="0"/>
            </a:endParaRPr>
          </a:p>
          <a:p>
            <a:pPr>
              <a:buFont typeface="Wingdings" pitchFamily="2" charset="2"/>
              <a:buChar char="l"/>
            </a:pPr>
            <a:r>
              <a:rPr lang="zh-TW" alt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</a:rPr>
              <a:t>討論區論壇檢測</a:t>
            </a:r>
            <a:r>
              <a:rPr lang="en-US" altLang="zh-TW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</a:rPr>
              <a:t>(</a:t>
            </a:r>
            <a:r>
              <a:rPr lang="zh-TW" alt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</a:rPr>
              <a:t>質與量的發言</a:t>
            </a:r>
            <a:r>
              <a:rPr lang="en-US" altLang="zh-TW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</a:rPr>
              <a:t>)20</a:t>
            </a:r>
            <a:r>
              <a:rPr lang="zh-TW" alt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</a:rPr>
              <a:t>％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</a:rPr>
              <a:t>。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just">
              <a:buFont typeface="Wingdings" pitchFamily="2" charset="2"/>
              <a:buChar char="l"/>
              <a:defRPr/>
            </a:pPr>
            <a:r>
              <a:rPr lang="zh-TW" altLang="zh-TW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立委</a:t>
            </a:r>
            <a:r>
              <a:rPr lang="en-US" altLang="zh-TW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IVOD</a:t>
            </a:r>
            <a:r>
              <a:rPr lang="zh-TW" altLang="zh-TW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觀看</a:t>
            </a:r>
            <a:r>
              <a:rPr lang="zh-TW" altLang="zh-TW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評論</a:t>
            </a:r>
            <a:r>
              <a:rPr lang="en-US" altLang="zh-TW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20</a:t>
            </a:r>
            <a:r>
              <a:rPr lang="zh-TW" altLang="en-US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</a:rPr>
              <a:t>％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</a:rPr>
              <a:t>：</a:t>
            </a:r>
            <a:r>
              <a:rPr lang="zh-TW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觀看本會期一次立委</a:t>
            </a:r>
            <a:r>
              <a:rPr lang="zh-TW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在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IVOD</a:t>
            </a:r>
            <a:r>
              <a:rPr lang="zh-TW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上的</a:t>
            </a:r>
            <a:r>
              <a:rPr lang="zh-TW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質詢錄影</a:t>
            </a:r>
            <a:r>
              <a:rPr lang="zh-TW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，寫下觀看心得與評論</a:t>
            </a:r>
            <a:r>
              <a:rPr lang="zh-TW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，內容</a:t>
            </a:r>
            <a:r>
              <a:rPr lang="zh-TW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包括為何選擇該立委、當天發言主題、對其發言內容的評價</a:t>
            </a:r>
            <a:r>
              <a:rPr lang="zh-TW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等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，要言之有物，</a:t>
            </a:r>
            <a:r>
              <a:rPr lang="zh-TW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字數至少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1200</a:t>
            </a:r>
            <a:r>
              <a:rPr lang="zh-TW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字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dirty="0"/>
          </a:p>
        </p:txBody>
      </p:sp>
      <p:sp>
        <p:nvSpPr>
          <p:cNvPr id="4" name="標題 2"/>
          <p:cNvSpPr txBox="1">
            <a:spLocks/>
          </p:cNvSpPr>
          <p:nvPr/>
        </p:nvSpPr>
        <p:spPr>
          <a:xfrm>
            <a:off x="539552" y="188640"/>
            <a:ext cx="8028384" cy="9361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標楷體" pitchFamily="65" charset="-120"/>
                <a:ea typeface="標楷體" pitchFamily="65" charset="-120"/>
                <a:cs typeface="+mj-cs"/>
              </a:defRPr>
            </a:lvl1pPr>
          </a:lstStyle>
          <a:p>
            <a:r>
              <a:rPr lang="zh-TW" altLang="en-US" sz="440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</a:rPr>
              <a:t>五  成績評量</a:t>
            </a:r>
            <a:endParaRPr lang="zh-TW" altLang="en-US" sz="4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1673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899592" y="1412776"/>
            <a:ext cx="7920880" cy="5256584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l"/>
            </a:pPr>
            <a:r>
              <a:rPr lang="zh-TW" altLang="zh-TW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期末</a:t>
            </a:r>
            <a:r>
              <a:rPr lang="zh-TW" altLang="zh-TW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成果</a:t>
            </a:r>
            <a:r>
              <a:rPr lang="zh-TW" altLang="zh-TW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發表</a:t>
            </a:r>
            <a:r>
              <a:rPr lang="en-US" altLang="zh-TW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40</a:t>
            </a:r>
            <a:r>
              <a:rPr lang="zh-TW" altLang="zh-TW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％</a:t>
            </a:r>
            <a:r>
              <a:rPr lang="zh-TW" altLang="zh-TW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zh-TW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小組公民行動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影音文創</a:t>
            </a:r>
            <a:r>
              <a:rPr lang="zh-TW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報告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r>
              <a:rPr lang="zh-TW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分「</a:t>
            </a:r>
            <a:r>
              <a:rPr lang="zh-TW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國際組」與「國內組</a:t>
            </a:r>
            <a:r>
              <a:rPr lang="zh-TW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」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，如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學術研究分析、短片微電影、行動劇、歌曲創作、詩歌朗誦、擺攤宣傳、問卷調查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、數位文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創提案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、或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其它有創意的形式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just">
              <a:spcBef>
                <a:spcPts val="400"/>
              </a:spcBef>
              <a:buFont typeface="Wingdings" pitchFamily="2" charset="2"/>
              <a:buChar char="l"/>
            </a:pPr>
            <a:r>
              <a:rPr lang="zh-TW" altLang="en-US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其他</a:t>
            </a:r>
            <a:r>
              <a:rPr lang="zh-TW" alt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加分</a:t>
            </a:r>
            <a:r>
              <a:rPr lang="en-US" altLang="zh-TW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2-20</a:t>
            </a:r>
            <a:r>
              <a:rPr lang="zh-TW" altLang="en-US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％：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實際</a:t>
            </a:r>
            <a:r>
              <a:rPr lang="zh-TW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參加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各項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民主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或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公民行動並撰寫心得、國發會提案、</a:t>
            </a:r>
            <a:endParaRPr lang="en-US" altLang="zh-TW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 algn="just">
              <a:spcBef>
                <a:spcPts val="400"/>
              </a:spcBef>
              <a:buNone/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 </a:t>
            </a:r>
            <a:r>
              <a:rPr lang="zh-TW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閱讀心得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zh-TW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學習單反思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zh-TW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製作</a:t>
            </a:r>
            <a:r>
              <a:rPr lang="zh-TW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筆記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或</a:t>
            </a:r>
            <a:endParaRPr lang="en-US" altLang="zh-TW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 algn="just">
              <a:spcBef>
                <a:spcPts val="400"/>
              </a:spcBef>
              <a:buNone/>
            </a:pP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學習檔案等</a:t>
            </a:r>
            <a:r>
              <a:rPr lang="zh-TW" altLang="en-US" b="1" dirty="0" smtClean="0">
                <a:latin typeface="微軟正黑體"/>
                <a:ea typeface="微軟正黑體"/>
              </a:rPr>
              <a:t>→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陳曉瑄，</a:t>
            </a:r>
            <a:r>
              <a:rPr lang="zh-TW" altLang="en-US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原來這才是通識課 </a:t>
            </a:r>
            <a:endParaRPr lang="en-US" altLang="zh-TW" b="1" dirty="0" smtClean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 algn="just">
              <a:spcBef>
                <a:spcPts val="400"/>
              </a:spcBef>
              <a:buNone/>
            </a:pPr>
            <a:r>
              <a:rPr lang="en-US" altLang="zh-TW" sz="13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hlinkClick r:id="rId2"/>
              </a:rPr>
              <a:t>http</a:t>
            </a:r>
            <a:r>
              <a:rPr lang="en-US" altLang="zh-TW" sz="1300" b="1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2"/>
              </a:rPr>
              <a:t>://www.chinesege.org.tw/geonline/html/page4/publish_pub.php?Pub_Sn=153&amp;Sn=2261</a:t>
            </a:r>
            <a:endParaRPr lang="zh-TW" altLang="en-US" sz="1300" dirty="0"/>
          </a:p>
        </p:txBody>
      </p:sp>
      <p:sp>
        <p:nvSpPr>
          <p:cNvPr id="4" name="標題 2"/>
          <p:cNvSpPr txBox="1">
            <a:spLocks/>
          </p:cNvSpPr>
          <p:nvPr/>
        </p:nvSpPr>
        <p:spPr>
          <a:xfrm>
            <a:off x="539552" y="188640"/>
            <a:ext cx="8028384" cy="9361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標楷體" pitchFamily="65" charset="-120"/>
                <a:ea typeface="標楷體" pitchFamily="65" charset="-120"/>
                <a:cs typeface="+mj-cs"/>
              </a:defRPr>
            </a:lvl1pPr>
          </a:lstStyle>
          <a:p>
            <a:r>
              <a:rPr lang="zh-TW" altLang="en-US" sz="440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</a:rPr>
              <a:t>五  成績評量</a:t>
            </a:r>
            <a:endParaRPr lang="zh-TW" altLang="en-US" sz="4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26633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683568" y="1268760"/>
            <a:ext cx="8100392" cy="5589240"/>
          </a:xfrm>
        </p:spPr>
        <p:txBody>
          <a:bodyPr>
            <a:noAutofit/>
          </a:bodyPr>
          <a:lstStyle/>
          <a:p>
            <a:pPr>
              <a:buFont typeface="Wingdings" pitchFamily="2" charset="2"/>
              <a:buChar char="l"/>
            </a:pPr>
            <a:r>
              <a:rPr lang="zh-TW" altLang="zh-TW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指定閱讀教材：</a:t>
            </a:r>
          </a:p>
          <a:p>
            <a:pPr marL="514350" indent="-514350">
              <a:spcBef>
                <a:spcPts val="0"/>
              </a:spcBef>
              <a:buFont typeface="+mj-lt"/>
              <a:buAutoNum type="arabicPeriod"/>
            </a:pPr>
            <a:r>
              <a:rPr lang="zh-TW" altLang="zh-TW" sz="2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迪</a:t>
            </a:r>
            <a:r>
              <a:rPr lang="zh-TW" altLang="zh-TW" sz="2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克摩利</a:t>
            </a:r>
            <a:r>
              <a:rPr lang="zh-TW" altLang="zh-TW" sz="2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思</a:t>
            </a:r>
            <a:r>
              <a:rPr lang="en-US" altLang="zh-TW" sz="2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(2000)</a:t>
            </a:r>
            <a:r>
              <a:rPr lang="zh-TW" altLang="zh-TW" sz="2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，《</a:t>
            </a:r>
            <a:r>
              <a:rPr lang="zh-TW" altLang="zh-TW" sz="2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網路民主</a:t>
            </a:r>
            <a:r>
              <a:rPr lang="zh-TW" altLang="zh-TW" sz="2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》。</a:t>
            </a:r>
            <a:r>
              <a:rPr lang="zh-TW" altLang="zh-TW" sz="2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張志偉譯。台北：商周</a:t>
            </a:r>
            <a:r>
              <a:rPr lang="zh-TW" altLang="zh-TW" sz="2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26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14350" indent="-514350">
              <a:spcBef>
                <a:spcPts val="0"/>
              </a:spcBef>
              <a:buFont typeface="+mj-lt"/>
              <a:buAutoNum type="arabicPeriod"/>
            </a:pPr>
            <a:r>
              <a:rPr lang="zh-TW" altLang="zh-TW" sz="2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桑</a:t>
            </a:r>
            <a:r>
              <a:rPr lang="zh-TW" altLang="zh-TW" sz="2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斯</a:t>
            </a:r>
            <a:r>
              <a:rPr lang="zh-TW" altLang="zh-TW" sz="2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坦</a:t>
            </a:r>
            <a:r>
              <a:rPr lang="en-US" altLang="zh-TW" sz="2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(2002)</a:t>
            </a:r>
            <a:r>
              <a:rPr lang="zh-TW" altLang="zh-TW" sz="2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，《</a:t>
            </a:r>
            <a:r>
              <a:rPr lang="zh-TW" altLang="zh-TW" sz="2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網路會顛覆民主嗎？》。黃維明譯。台北：新新聞</a:t>
            </a:r>
            <a:r>
              <a:rPr lang="zh-TW" altLang="zh-TW" sz="2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26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14350" indent="-514350">
              <a:spcBef>
                <a:spcPts val="0"/>
              </a:spcBef>
              <a:buFont typeface="+mj-lt"/>
              <a:buAutoNum type="arabicPeriod"/>
            </a:pPr>
            <a:r>
              <a:rPr lang="zh-TW" altLang="en-US" sz="2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廖達琪等</a:t>
            </a:r>
            <a:r>
              <a:rPr lang="en-US" altLang="zh-TW" sz="2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(2013)</a:t>
            </a:r>
            <a:r>
              <a:rPr lang="zh-TW" altLang="en-US" sz="2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r>
              <a:rPr lang="en-US" altLang="zh-TW" sz="2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《</a:t>
            </a:r>
            <a:r>
              <a:rPr lang="zh-TW" altLang="en-US" sz="2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網路民主：台灣</a:t>
            </a:r>
            <a:r>
              <a:rPr lang="en-US" altLang="zh-TW" sz="2600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iVoter</a:t>
            </a:r>
            <a:r>
              <a:rPr lang="zh-TW" altLang="en-US" sz="2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投票諮詢網站建置紀實</a:t>
            </a:r>
            <a:r>
              <a:rPr lang="en-US" altLang="zh-TW" sz="2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》</a:t>
            </a:r>
            <a:r>
              <a:rPr lang="zh-TW" altLang="en-US" sz="2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。台北：五南</a:t>
            </a:r>
            <a:r>
              <a:rPr lang="zh-TW" altLang="en-US" sz="2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26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14350" indent="-514350">
              <a:spcBef>
                <a:spcPts val="0"/>
              </a:spcBef>
              <a:buFont typeface="+mj-lt"/>
              <a:buAutoNum type="arabicPeriod"/>
            </a:pPr>
            <a:r>
              <a:rPr lang="zh-TW" altLang="zh-TW" sz="2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柔</a:t>
            </a:r>
            <a:r>
              <a:rPr lang="zh-TW" altLang="zh-TW" sz="2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依‧弗瑞德―布拉</a:t>
            </a:r>
            <a:r>
              <a:rPr lang="zh-TW" altLang="zh-TW" sz="2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納</a:t>
            </a:r>
            <a:r>
              <a:rPr lang="en-US" altLang="zh-TW" sz="2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(2017)</a:t>
            </a:r>
            <a:r>
              <a:rPr lang="zh-TW" altLang="zh-TW" sz="2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，《</a:t>
            </a:r>
            <a:r>
              <a:rPr lang="zh-TW" altLang="zh-TW" sz="2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狂粉是怎樣煉成</a:t>
            </a:r>
            <a:r>
              <a:rPr lang="zh-TW" altLang="zh-TW" sz="2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的》</a:t>
            </a:r>
            <a:r>
              <a:rPr lang="zh-TW" altLang="zh-TW" sz="2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。許恬寧譯。台北：大塊文化</a:t>
            </a:r>
            <a:r>
              <a:rPr lang="zh-TW" altLang="zh-TW" sz="2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26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14350" indent="-514350">
              <a:spcBef>
                <a:spcPts val="0"/>
              </a:spcBef>
              <a:buFont typeface="+mj-lt"/>
              <a:buAutoNum type="arabicPeriod"/>
            </a:pPr>
            <a:r>
              <a:rPr lang="zh-TW" altLang="zh-TW" sz="2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編</a:t>
            </a:r>
            <a:r>
              <a:rPr lang="zh-TW" altLang="zh-TW" sz="2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編編</a:t>
            </a:r>
            <a:r>
              <a:rPr lang="zh-TW" altLang="zh-TW" sz="2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編</a:t>
            </a:r>
            <a:r>
              <a:rPr lang="en-US" altLang="zh-TW" sz="2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(2017)</a:t>
            </a:r>
            <a:r>
              <a:rPr lang="zh-TW" altLang="zh-TW" sz="2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，《</a:t>
            </a:r>
            <a:r>
              <a:rPr lang="zh-TW" altLang="zh-TW" sz="2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小編</a:t>
            </a:r>
            <a:r>
              <a:rPr lang="zh-TW" altLang="zh-TW" sz="2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開講》</a:t>
            </a:r>
            <a:r>
              <a:rPr lang="zh-TW" altLang="zh-TW" sz="2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。台北：寫樂文化</a:t>
            </a:r>
            <a:r>
              <a:rPr lang="zh-TW" altLang="zh-TW" sz="2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26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14350" indent="-514350">
              <a:spcBef>
                <a:spcPts val="0"/>
              </a:spcBef>
              <a:buFont typeface="+mj-lt"/>
              <a:buAutoNum type="arabicPeriod"/>
            </a:pPr>
            <a:r>
              <a:rPr lang="zh-TW" altLang="zh-TW" sz="2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李</a:t>
            </a:r>
            <a:r>
              <a:rPr lang="zh-TW" altLang="zh-TW" sz="2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科</a:t>
            </a:r>
            <a:r>
              <a:rPr lang="zh-TW" altLang="zh-TW" sz="2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成</a:t>
            </a:r>
            <a:r>
              <a:rPr lang="en-US" altLang="zh-TW" sz="2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(2017)</a:t>
            </a:r>
            <a:r>
              <a:rPr lang="zh-TW" altLang="zh-TW" sz="2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，《</a:t>
            </a:r>
            <a:r>
              <a:rPr lang="zh-TW" altLang="zh-TW" sz="2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直播行銷</a:t>
            </a:r>
            <a:r>
              <a:rPr lang="zh-TW" altLang="zh-TW" sz="2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革命》</a:t>
            </a:r>
            <a:r>
              <a:rPr lang="zh-TW" altLang="zh-TW" sz="2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。台北：商周。</a:t>
            </a:r>
            <a:endParaRPr lang="en-US" altLang="zh-TW" sz="26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14350" indent="-514350">
              <a:spcBef>
                <a:spcPts val="0"/>
              </a:spcBef>
              <a:buFont typeface="+mj-lt"/>
              <a:buAutoNum type="arabicPeriod"/>
            </a:pPr>
            <a:r>
              <a:rPr lang="zh-TW" altLang="zh-TW" sz="2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龔鉑</a:t>
            </a:r>
            <a:r>
              <a:rPr lang="zh-TW" altLang="zh-TW" sz="2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洋</a:t>
            </a:r>
            <a:r>
              <a:rPr lang="en-US" altLang="zh-TW" sz="2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(2017)</a:t>
            </a:r>
            <a:r>
              <a:rPr lang="zh-TW" altLang="zh-TW" sz="2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，《</a:t>
            </a:r>
            <a:r>
              <a:rPr lang="zh-TW" altLang="zh-TW" sz="2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直播行銷的場景革命》。台北：風格司藝術創作坊</a:t>
            </a:r>
            <a:r>
              <a:rPr lang="zh-TW" altLang="zh-TW" sz="2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26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標題 2"/>
          <p:cNvSpPr txBox="1">
            <a:spLocks/>
          </p:cNvSpPr>
          <p:nvPr/>
        </p:nvSpPr>
        <p:spPr>
          <a:xfrm>
            <a:off x="539552" y="188640"/>
            <a:ext cx="8028384" cy="9361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標楷體" pitchFamily="65" charset="-120"/>
                <a:ea typeface="標楷體" pitchFamily="65" charset="-120"/>
                <a:cs typeface="+mj-cs"/>
              </a:defRPr>
            </a:lvl1pPr>
          </a:lstStyle>
          <a:p>
            <a:r>
              <a:rPr lang="zh-TW" altLang="en-US" sz="440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</a:rPr>
              <a:t>六  參考書籍與資料</a:t>
            </a:r>
            <a:endParaRPr lang="zh-TW" altLang="en-US" sz="4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365429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027" name="Picture 3" descr="J:\A\國立臺北商業大學\(1)教學\106-1\3網路民主與公共論壇(計畫)\3每週講義\1第一周(0919)\old\圖檔備份\完整影片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" y="0"/>
            <a:ext cx="9144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2294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539552" y="1268760"/>
            <a:ext cx="8208912" cy="5589240"/>
          </a:xfrm>
        </p:spPr>
        <p:txBody>
          <a:bodyPr>
            <a:normAutofit fontScale="70000" lnSpcReduction="20000"/>
          </a:bodyPr>
          <a:lstStyle/>
          <a:p>
            <a:pPr marL="514350" indent="-514350">
              <a:lnSpc>
                <a:spcPct val="120000"/>
              </a:lnSpc>
              <a:spcBef>
                <a:spcPts val="0"/>
              </a:spcBef>
              <a:buFont typeface="+mj-lt"/>
              <a:buAutoNum type="arabicPeriod" startAt="8"/>
            </a:pPr>
            <a:r>
              <a:rPr lang="zh-TW" altLang="en-US" sz="3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歐尼爾</a:t>
            </a:r>
            <a:r>
              <a:rPr lang="en-US" altLang="zh-TW" sz="3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(2017)</a:t>
            </a:r>
            <a:r>
              <a:rPr lang="zh-TW" altLang="en-US" sz="3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r>
              <a:rPr lang="en-US" altLang="zh-TW" sz="3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《</a:t>
            </a:r>
            <a:r>
              <a:rPr lang="zh-TW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大數據的傲慢與</a:t>
            </a:r>
            <a:r>
              <a:rPr lang="zh-TW" altLang="en-US" sz="3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偏見</a:t>
            </a:r>
            <a:r>
              <a:rPr lang="en-US" altLang="zh-TW" sz="3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》</a:t>
            </a:r>
            <a:r>
              <a:rPr lang="zh-TW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。許瑞宋譯。台北：大寫出版</a:t>
            </a:r>
            <a:r>
              <a:rPr lang="zh-TW" altLang="en-US" sz="3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36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14350" indent="-514350">
              <a:lnSpc>
                <a:spcPct val="120000"/>
              </a:lnSpc>
              <a:spcBef>
                <a:spcPts val="0"/>
              </a:spcBef>
              <a:buFont typeface="+mj-lt"/>
              <a:buAutoNum type="arabicPeriod" startAt="8"/>
            </a:pPr>
            <a:r>
              <a:rPr lang="zh-TW" altLang="en-US" sz="3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強</a:t>
            </a:r>
            <a:r>
              <a:rPr lang="zh-TW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朗</a:t>
            </a:r>
            <a:r>
              <a:rPr lang="zh-TW" altLang="en-US" sz="3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森</a:t>
            </a:r>
            <a:r>
              <a:rPr lang="en-US" altLang="zh-TW" sz="3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(2016)</a:t>
            </a:r>
            <a:r>
              <a:rPr lang="zh-TW" altLang="en-US" sz="3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r>
              <a:rPr lang="en-US" altLang="zh-TW" sz="3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《</a:t>
            </a:r>
            <a:r>
              <a:rPr lang="zh-TW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鄉民公審：群眾力量，是正義還是霸凌</a:t>
            </a:r>
            <a:r>
              <a:rPr lang="en-US" altLang="zh-TW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》</a:t>
            </a:r>
            <a:r>
              <a:rPr lang="zh-TW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。戴至中譯。台北：商業周刊</a:t>
            </a:r>
            <a:r>
              <a:rPr lang="zh-TW" altLang="en-US" sz="3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36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14350" indent="-514350">
              <a:lnSpc>
                <a:spcPct val="120000"/>
              </a:lnSpc>
              <a:spcBef>
                <a:spcPts val="0"/>
              </a:spcBef>
              <a:buFont typeface="+mj-lt"/>
              <a:buAutoNum type="arabicPeriod" startAt="8"/>
            </a:pPr>
            <a:r>
              <a:rPr lang="zh-TW" altLang="en-US" sz="3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黃厚銘編</a:t>
            </a:r>
            <a:r>
              <a:rPr lang="en-US" altLang="zh-TW" sz="3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(2016)</a:t>
            </a:r>
            <a:r>
              <a:rPr lang="zh-TW" altLang="en-US" sz="3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r>
              <a:rPr lang="en-US" altLang="zh-TW" sz="3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《</a:t>
            </a:r>
            <a:r>
              <a:rPr lang="zh-TW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婉君妳好嗎？：給覺醒鄉民的</a:t>
            </a:r>
            <a:r>
              <a:rPr lang="en-US" altLang="zh-TW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PTT</a:t>
            </a:r>
            <a:r>
              <a:rPr lang="zh-TW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進化史</a:t>
            </a:r>
            <a:r>
              <a:rPr lang="en-US" altLang="zh-TW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》</a:t>
            </a:r>
            <a:r>
              <a:rPr lang="zh-TW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。台北：群學</a:t>
            </a:r>
            <a:r>
              <a:rPr lang="zh-TW" altLang="en-US" sz="3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36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14350" indent="-514350">
              <a:lnSpc>
                <a:spcPct val="120000"/>
              </a:lnSpc>
              <a:spcBef>
                <a:spcPts val="0"/>
              </a:spcBef>
              <a:buFont typeface="+mj-lt"/>
              <a:buAutoNum type="arabicPeriod" startAt="8"/>
            </a:pPr>
            <a:r>
              <a:rPr lang="zh-TW" altLang="en-US" sz="3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博</a:t>
            </a:r>
            <a:r>
              <a:rPr lang="zh-TW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依</a:t>
            </a:r>
            <a:r>
              <a:rPr lang="zh-TW" altLang="en-US" sz="3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德</a:t>
            </a:r>
            <a:r>
              <a:rPr lang="en-US" altLang="zh-TW" sz="3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(2015)</a:t>
            </a:r>
            <a:r>
              <a:rPr lang="zh-TW" altLang="en-US" sz="3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r>
              <a:rPr lang="en-US" altLang="zh-TW" sz="3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《</a:t>
            </a:r>
            <a:r>
              <a:rPr lang="zh-TW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鍵盤參與時代來了！</a:t>
            </a:r>
            <a:r>
              <a:rPr lang="en-US" altLang="zh-TW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》</a:t>
            </a:r>
            <a:r>
              <a:rPr lang="zh-TW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。台北：時報</a:t>
            </a:r>
            <a:r>
              <a:rPr lang="zh-TW" altLang="en-US" sz="3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36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14350" indent="-514350">
              <a:lnSpc>
                <a:spcPct val="120000"/>
              </a:lnSpc>
              <a:spcBef>
                <a:spcPts val="0"/>
              </a:spcBef>
              <a:buFont typeface="+mj-lt"/>
              <a:buAutoNum type="arabicPeriod" startAt="8"/>
            </a:pPr>
            <a:r>
              <a:rPr lang="zh-TW" altLang="en-US" sz="3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丹尼爾</a:t>
            </a:r>
            <a:r>
              <a:rPr lang="zh-TW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沙勒</a:t>
            </a:r>
            <a:r>
              <a:rPr lang="zh-TW" altLang="en-US" sz="3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夫</a:t>
            </a:r>
            <a:r>
              <a:rPr lang="en-US" altLang="zh-TW" sz="3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(2015)</a:t>
            </a:r>
            <a:r>
              <a:rPr lang="zh-TW" altLang="en-US" sz="3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r>
              <a:rPr lang="en-US" altLang="zh-TW" sz="3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《</a:t>
            </a:r>
            <a:r>
              <a:rPr lang="zh-TW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隱私不保的年代：網路的流言蜚語、人肉搜索、網路霸凌和私密窺探</a:t>
            </a:r>
            <a:r>
              <a:rPr lang="en-US" altLang="zh-TW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二版</a:t>
            </a:r>
            <a:r>
              <a:rPr lang="en-US" altLang="zh-TW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)》</a:t>
            </a:r>
            <a:r>
              <a:rPr lang="zh-TW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。台北：五南</a:t>
            </a:r>
            <a:r>
              <a:rPr lang="zh-TW" altLang="en-US" sz="3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36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14350" indent="-514350">
              <a:lnSpc>
                <a:spcPct val="120000"/>
              </a:lnSpc>
              <a:spcBef>
                <a:spcPts val="0"/>
              </a:spcBef>
              <a:buFont typeface="+mj-lt"/>
              <a:buAutoNum type="arabicPeriod" startAt="8"/>
            </a:pPr>
            <a:r>
              <a:rPr lang="zh-TW" altLang="zh-TW" sz="3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赫茲</a:t>
            </a:r>
            <a:r>
              <a:rPr lang="en-US" altLang="zh-TW" sz="3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(2014)</a:t>
            </a:r>
            <a:r>
              <a:rPr lang="zh-TW" altLang="zh-TW" sz="3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，《</a:t>
            </a:r>
            <a:r>
              <a:rPr lang="zh-TW" altLang="zh-TW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老虎、蛇和牧羊人的背後：如何在大數據時代破解網路騙局與專家迷思，善用個人力量做出聰明決定》</a:t>
            </a:r>
            <a:r>
              <a:rPr lang="zh-TW" altLang="zh-TW" sz="3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。台北</a:t>
            </a:r>
            <a:r>
              <a:rPr lang="zh-TW" altLang="zh-TW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：大塊文化</a:t>
            </a:r>
            <a:r>
              <a:rPr lang="zh-TW" altLang="zh-TW" sz="3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36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14350" indent="-514350">
              <a:buFont typeface="+mj-lt"/>
              <a:buAutoNum type="arabicPeriod"/>
            </a:pP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標題 2"/>
          <p:cNvSpPr txBox="1">
            <a:spLocks/>
          </p:cNvSpPr>
          <p:nvPr/>
        </p:nvSpPr>
        <p:spPr>
          <a:xfrm>
            <a:off x="539552" y="188640"/>
            <a:ext cx="8028384" cy="9361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標楷體" pitchFamily="65" charset="-120"/>
                <a:ea typeface="標楷體" pitchFamily="65" charset="-120"/>
                <a:cs typeface="+mj-cs"/>
              </a:defRPr>
            </a:lvl1pPr>
          </a:lstStyle>
          <a:p>
            <a:r>
              <a:rPr lang="zh-TW" altLang="en-US" sz="440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</a:rPr>
              <a:t>六  參考書籍與資料</a:t>
            </a:r>
            <a:endParaRPr lang="zh-TW" altLang="en-US" sz="4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169704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827584" y="1412776"/>
            <a:ext cx="7848872" cy="5445224"/>
          </a:xfrm>
        </p:spPr>
        <p:txBody>
          <a:bodyPr>
            <a:normAutofit fontScale="92500" lnSpcReduction="20000"/>
          </a:bodyPr>
          <a:lstStyle/>
          <a:p>
            <a:pPr marL="514350" indent="-514350">
              <a:lnSpc>
                <a:spcPct val="120000"/>
              </a:lnSpc>
              <a:spcBef>
                <a:spcPts val="0"/>
              </a:spcBef>
              <a:buFont typeface="+mj-lt"/>
              <a:buAutoNum type="arabicPeriod" startAt="14"/>
            </a:pPr>
            <a:r>
              <a:rPr lang="zh-TW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卡爾</a:t>
            </a:r>
            <a: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(2012)</a:t>
            </a:r>
            <a:r>
              <a:rPr lang="zh-TW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，《</a:t>
            </a:r>
            <a:r>
              <a:rPr lang="zh-TW" altLang="zh-TW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網路使我們變笨：數位科技正在改變我們的大腦、思考與閱讀行為》。王年愷譯。台北：貓頭鷹。</a:t>
            </a:r>
            <a:endParaRPr lang="en-US" altLang="zh-TW" sz="2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14350" indent="-514350">
              <a:lnSpc>
                <a:spcPct val="120000"/>
              </a:lnSpc>
              <a:spcBef>
                <a:spcPts val="0"/>
              </a:spcBef>
              <a:buFont typeface="+mj-lt"/>
              <a:buAutoNum type="arabicPeriod" startAt="14"/>
            </a:pPr>
            <a:r>
              <a:rPr lang="zh-TW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尼克</a:t>
            </a:r>
            <a:r>
              <a:rPr lang="zh-TW" altLang="zh-TW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比爾</a:t>
            </a:r>
            <a:r>
              <a:rPr lang="zh-TW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頓</a:t>
            </a:r>
            <a: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(2011)</a:t>
            </a:r>
            <a:r>
              <a:rPr lang="zh-TW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，《</a:t>
            </a:r>
            <a:r>
              <a:rPr lang="zh-TW" altLang="zh-TW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一位數位移民的告白：</a:t>
            </a:r>
            <a:r>
              <a:rPr lang="en-US" altLang="zh-TW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Facebook</a:t>
            </a:r>
            <a:r>
              <a:rPr lang="zh-TW" altLang="zh-TW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iPad</a:t>
            </a:r>
            <a:r>
              <a:rPr lang="zh-TW" altLang="zh-TW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iPhone</a:t>
            </a:r>
            <a:r>
              <a:rPr lang="zh-TW" altLang="zh-TW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如何翻轉我們的世界》。王惟芬、黃柏、楊雅婷譯。台北：行人文化實驗室</a:t>
            </a:r>
            <a:r>
              <a:rPr lang="zh-TW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28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14350" indent="-514350">
              <a:lnSpc>
                <a:spcPct val="120000"/>
              </a:lnSpc>
              <a:spcBef>
                <a:spcPts val="0"/>
              </a:spcBef>
              <a:buFont typeface="+mj-lt"/>
              <a:buAutoNum type="arabicPeriod" startAt="14"/>
            </a:pPr>
            <a:r>
              <a:rPr lang="zh-TW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克</a:t>
            </a:r>
            <a:r>
              <a:rPr lang="zh-TW" altLang="zh-TW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雷薛</a:t>
            </a:r>
            <a:r>
              <a:rPr lang="zh-TW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基</a:t>
            </a:r>
            <a: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(2011)</a:t>
            </a:r>
            <a:r>
              <a:rPr lang="zh-TW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，《</a:t>
            </a:r>
            <a:r>
              <a:rPr lang="zh-TW" altLang="zh-TW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鄉民都來了：無組織的組織力量》。李宇美譯。台北：貓頭鷹</a:t>
            </a:r>
            <a:r>
              <a:rPr lang="zh-TW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28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14350" indent="-514350">
              <a:lnSpc>
                <a:spcPct val="120000"/>
              </a:lnSpc>
              <a:spcBef>
                <a:spcPts val="0"/>
              </a:spcBef>
              <a:buFont typeface="+mj-lt"/>
              <a:buAutoNum type="arabicPeriod" startAt="14"/>
            </a:pPr>
            <a:r>
              <a:rPr lang="zh-TW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柯</a:t>
            </a:r>
            <a:r>
              <a:rPr lang="zh-TW" altLang="zh-TW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克派崔</a:t>
            </a:r>
            <a:r>
              <a:rPr lang="zh-TW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克</a:t>
            </a:r>
            <a: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(2011)</a:t>
            </a:r>
            <a:r>
              <a:rPr lang="zh-TW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，《</a:t>
            </a:r>
            <a:r>
              <a:rPr lang="en-US" altLang="zh-TW" sz="2800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facebook</a:t>
            </a:r>
            <a:r>
              <a:rPr lang="zh-TW" altLang="zh-TW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臉書效應：從</a:t>
            </a:r>
            <a:r>
              <a:rPr lang="en-US" altLang="zh-TW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0</a:t>
            </a:r>
            <a:r>
              <a:rPr lang="zh-TW" altLang="zh-TW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到</a:t>
            </a:r>
            <a:r>
              <a:rPr lang="en-US" altLang="zh-TW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7</a:t>
            </a:r>
            <a:r>
              <a:rPr lang="zh-TW" altLang="zh-TW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億的串連》。李芳齡譯。台北：天下雜誌</a:t>
            </a:r>
            <a:r>
              <a:rPr lang="zh-TW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28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14350" indent="-514350">
              <a:lnSpc>
                <a:spcPct val="120000"/>
              </a:lnSpc>
              <a:spcBef>
                <a:spcPts val="0"/>
              </a:spcBef>
              <a:buFont typeface="+mj-lt"/>
              <a:buAutoNum type="arabicPeriod" startAt="14"/>
            </a:pPr>
            <a:r>
              <a:rPr lang="zh-TW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徐振雄</a:t>
            </a:r>
            <a: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(2011)</a:t>
            </a:r>
            <a:r>
              <a:rPr lang="zh-TW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，《</a:t>
            </a:r>
            <a:r>
              <a:rPr lang="zh-TW" altLang="zh-TW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資訊網路法導論</a:t>
            </a:r>
            <a:r>
              <a:rPr lang="en-US" altLang="zh-TW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zh-TW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二版</a:t>
            </a:r>
            <a:r>
              <a:rPr lang="en-US" altLang="zh-TW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zh-TW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》。台北：藍海文化</a:t>
            </a:r>
            <a:r>
              <a:rPr lang="zh-TW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28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dirty="0"/>
          </a:p>
        </p:txBody>
      </p:sp>
      <p:sp>
        <p:nvSpPr>
          <p:cNvPr id="4" name="標題 2"/>
          <p:cNvSpPr txBox="1">
            <a:spLocks/>
          </p:cNvSpPr>
          <p:nvPr/>
        </p:nvSpPr>
        <p:spPr>
          <a:xfrm>
            <a:off x="539552" y="188640"/>
            <a:ext cx="8028384" cy="9361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標楷體" pitchFamily="65" charset="-120"/>
                <a:ea typeface="標楷體" pitchFamily="65" charset="-120"/>
                <a:cs typeface="+mj-cs"/>
              </a:defRPr>
            </a:lvl1pPr>
          </a:lstStyle>
          <a:p>
            <a:r>
              <a:rPr lang="zh-TW" altLang="en-US" sz="440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</a:rPr>
              <a:t>六  參考書籍與資料</a:t>
            </a:r>
            <a:endParaRPr lang="zh-TW" altLang="en-US" sz="4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911580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Font typeface="Wingdings" pitchFamily="2" charset="2"/>
              <a:buChar char="l"/>
            </a:pPr>
            <a:r>
              <a:rPr lang="zh-TW" altLang="zh-TW" sz="25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公民行動網站與相關參考網站：</a:t>
            </a:r>
            <a:endParaRPr lang="zh-TW" altLang="zh-TW" sz="25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14350" indent="-514350">
              <a:buFont typeface="+mj-lt"/>
              <a:buAutoNum type="arabicPeriod"/>
            </a:pPr>
            <a:r>
              <a:rPr lang="zh-TW" altLang="zh-TW" sz="25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我的</a:t>
            </a:r>
            <a:r>
              <a:rPr lang="en-US" altLang="zh-TW" sz="25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E</a:t>
            </a:r>
            <a:r>
              <a:rPr lang="zh-TW" altLang="zh-TW" sz="25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政府</a:t>
            </a:r>
            <a:r>
              <a:rPr lang="en-US" altLang="zh-TW" sz="2500" b="1" u="sng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  <a:hlinkClick r:id="rId2"/>
              </a:rPr>
              <a:t>http://www.gov.tw/</a:t>
            </a:r>
            <a:endParaRPr lang="zh-TW" altLang="zh-TW" sz="2500" b="1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zh-TW" altLang="zh-TW" sz="25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立法院</a:t>
            </a:r>
            <a:r>
              <a:rPr lang="zh-TW" altLang="zh-TW" sz="25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議事轉播</a:t>
            </a:r>
            <a:r>
              <a:rPr lang="en-US" altLang="zh-TW" sz="25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IVOD</a:t>
            </a:r>
            <a:r>
              <a:rPr lang="zh-TW" altLang="zh-TW" sz="25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系統</a:t>
            </a:r>
            <a:r>
              <a:rPr lang="en-US" altLang="zh-TW" sz="2500" b="1" u="sng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  <a:hlinkClick r:id="rId3"/>
              </a:rPr>
              <a:t>http://ivod.ly.gov.tw/</a:t>
            </a:r>
            <a:endParaRPr lang="en-US" altLang="zh-TW" sz="2500" b="1" u="sng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zh-TW" altLang="zh-TW" sz="25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國發會公共政策網路參與平台</a:t>
            </a:r>
            <a:r>
              <a:rPr lang="en-US" altLang="zh-TW" sz="2500" b="1" u="sng" dirty="0">
                <a:hlinkClick r:id="rId4"/>
              </a:rPr>
              <a:t>https://join.gov.tw/</a:t>
            </a:r>
            <a:endParaRPr lang="en-US" altLang="zh-TW" sz="2500" b="1" dirty="0" smtClean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zh-TW" sz="2500" b="1" dirty="0" err="1" smtClean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iVoter</a:t>
            </a:r>
            <a:r>
              <a:rPr lang="zh-TW" altLang="zh-TW" sz="25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立委議題立場分析</a:t>
            </a:r>
            <a:r>
              <a:rPr lang="zh-TW" altLang="zh-TW" sz="25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平台</a:t>
            </a:r>
            <a:r>
              <a:rPr lang="en-US" altLang="zh-TW" sz="2500" b="1" u="sng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  <a:hlinkClick r:id="rId5"/>
              </a:rPr>
              <a:t>http://ivoter.tw</a:t>
            </a:r>
            <a:r>
              <a:rPr lang="en-US" altLang="zh-TW" sz="2500" b="1" u="sng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  <a:hlinkClick r:id="rId5"/>
              </a:rPr>
              <a:t>/</a:t>
            </a:r>
            <a:endParaRPr lang="en-US" altLang="zh-TW" sz="2500" b="1" u="sng" dirty="0" smtClean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zh-TW" altLang="zh-TW" sz="25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零時</a:t>
            </a:r>
            <a:r>
              <a:rPr lang="zh-TW" altLang="zh-TW" sz="25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政府</a:t>
            </a:r>
            <a:r>
              <a:rPr lang="en-US" altLang="zh-TW" sz="2500" b="1" u="sng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  <a:hlinkClick r:id="rId6"/>
              </a:rPr>
              <a:t>http://</a:t>
            </a:r>
            <a:r>
              <a:rPr lang="en-US" altLang="zh-TW" sz="2500" b="1" u="sng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  <a:hlinkClick r:id="rId6"/>
              </a:rPr>
              <a:t>g0v.tw/zh-TW/index.html</a:t>
            </a:r>
            <a:endParaRPr lang="en-US" altLang="zh-TW" sz="2500" b="1" u="sng" dirty="0" smtClean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zh-TW" altLang="zh-TW" sz="25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沃</a:t>
            </a:r>
            <a:r>
              <a:rPr lang="zh-TW" altLang="zh-TW" sz="25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草</a:t>
            </a:r>
            <a:r>
              <a:rPr lang="en-US" altLang="zh-TW" sz="2500" b="1" u="sng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  <a:hlinkClick r:id="rId7"/>
              </a:rPr>
              <a:t>http://</a:t>
            </a:r>
            <a:r>
              <a:rPr lang="en-US" altLang="zh-TW" sz="2500" b="1" u="sng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  <a:hlinkClick r:id="rId7"/>
              </a:rPr>
              <a:t>watchout.tw/</a:t>
            </a:r>
            <a:endParaRPr lang="en-US" altLang="zh-TW" sz="2500" b="1" u="sng" dirty="0" smtClean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zh-TW" altLang="zh-TW" sz="25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菜市場</a:t>
            </a:r>
            <a:r>
              <a:rPr lang="zh-TW" altLang="zh-TW" sz="25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政治學</a:t>
            </a:r>
            <a:r>
              <a:rPr lang="en-US" altLang="zh-TW" sz="2500" b="1" u="sng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  <a:hlinkClick r:id="rId8"/>
              </a:rPr>
              <a:t>http://whogovernstw.org/</a:t>
            </a:r>
            <a:endParaRPr lang="zh-TW" altLang="zh-TW" sz="2500" b="1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zh-TW" altLang="en-US" sz="25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未來</a:t>
            </a:r>
            <a:r>
              <a:rPr lang="zh-TW" altLang="en-US" sz="25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事件交易所：</a:t>
            </a:r>
            <a:r>
              <a:rPr lang="en-US" altLang="zh-TW" sz="25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  <a:hlinkClick r:id="rId9"/>
              </a:rPr>
              <a:t>http://xfuture.org/</a:t>
            </a:r>
            <a:endParaRPr lang="en-US" altLang="zh-TW" sz="2500" b="1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zh-TW" altLang="zh-TW" sz="25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公民行動影音紀錄資料庫</a:t>
            </a:r>
            <a:r>
              <a:rPr lang="en-US" altLang="zh-TW" sz="2500" b="1" u="sng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  <a:hlinkClick r:id="rId10"/>
              </a:rPr>
              <a:t>http://</a:t>
            </a:r>
            <a:r>
              <a:rPr lang="en-US" altLang="zh-TW" sz="2500" b="1" u="sng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  <a:hlinkClick r:id="rId10"/>
              </a:rPr>
              <a:t>www.peopo.org/civilmedia</a:t>
            </a:r>
            <a:endParaRPr lang="zh-TW" altLang="en-US" sz="2500" dirty="0"/>
          </a:p>
        </p:txBody>
      </p:sp>
      <p:sp>
        <p:nvSpPr>
          <p:cNvPr id="4" name="標題 2"/>
          <p:cNvSpPr txBox="1">
            <a:spLocks/>
          </p:cNvSpPr>
          <p:nvPr/>
        </p:nvSpPr>
        <p:spPr>
          <a:xfrm>
            <a:off x="539552" y="188640"/>
            <a:ext cx="8028384" cy="9361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標楷體" pitchFamily="65" charset="-120"/>
                <a:ea typeface="標楷體" pitchFamily="65" charset="-120"/>
                <a:cs typeface="+mj-cs"/>
              </a:defRPr>
            </a:lvl1pPr>
          </a:lstStyle>
          <a:p>
            <a:r>
              <a:rPr lang="zh-TW" altLang="en-US" sz="440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</a:rPr>
              <a:t>六  參考書籍與資料</a:t>
            </a:r>
            <a:endParaRPr lang="zh-TW" altLang="en-US" sz="4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400561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755576" y="1412776"/>
            <a:ext cx="8136904" cy="5445224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buFont typeface="Wingdings" panose="05000000000000000000" pitchFamily="2" charset="2"/>
              <a:buChar char="l"/>
            </a:pPr>
            <a:r>
              <a:rPr lang="zh-TW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所有</a:t>
            </a:r>
            <a:r>
              <a:rPr lang="zh-TW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講義</a:t>
            </a:r>
            <a:r>
              <a:rPr lang="zh-TW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均</a:t>
            </a:r>
            <a:r>
              <a:rPr lang="zh-TW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放置</a:t>
            </a:r>
            <a:r>
              <a:rPr lang="zh-TW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於臉書社團、教學網站與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BB</a:t>
            </a:r>
            <a:r>
              <a:rPr lang="zh-TW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系統。</a:t>
            </a:r>
          </a:p>
          <a:p>
            <a:pPr>
              <a:spcBef>
                <a:spcPts val="0"/>
              </a:spcBef>
              <a:buFont typeface="Wingdings" panose="05000000000000000000" pitchFamily="2" charset="2"/>
              <a:buChar char="l"/>
            </a:pPr>
            <a:r>
              <a:rPr lang="zh-TW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作業規範：不交作業就沒有成績。嚴禁抄襲或網路剪貼，引用他人資料請註明出處</a:t>
            </a:r>
            <a:r>
              <a:rPr lang="zh-TW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24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Bef>
                <a:spcPts val="0"/>
              </a:spcBef>
              <a:buFont typeface="Wingdings" panose="05000000000000000000" pitchFamily="2" charset="2"/>
              <a:buChar char="l"/>
            </a:pPr>
            <a:r>
              <a:rPr lang="zh-TW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本課程為教育部補助課程，並有專屬教學網站，加</a:t>
            </a:r>
            <a:r>
              <a:rPr lang="zh-TW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選即</a:t>
            </a:r>
            <a:r>
              <a:rPr lang="zh-TW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同意課堂錄影與拍照，若有不同意入鏡者，請向老師提出。</a:t>
            </a:r>
            <a:r>
              <a:rPr lang="zh-TW" altLang="en-US" sz="24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課程網站</a:t>
            </a:r>
            <a:r>
              <a:rPr lang="en-US" altLang="zh-TW" sz="2400" b="1" u="sng" dirty="0">
                <a:solidFill>
                  <a:srgbClr val="FF0000"/>
                </a:solidFill>
                <a:hlinkClick r:id="rId2"/>
              </a:rPr>
              <a:t>https://iffyart.github.io/Cyber_Democracy</a:t>
            </a:r>
            <a:r>
              <a:rPr lang="en-US" altLang="zh-TW" sz="2400" b="1" u="sng" dirty="0" smtClean="0">
                <a:solidFill>
                  <a:srgbClr val="FF0000"/>
                </a:solidFill>
                <a:hlinkClick r:id="rId2"/>
              </a:rPr>
              <a:t>/</a:t>
            </a:r>
            <a:endParaRPr lang="en-US" altLang="zh-TW" sz="2400" b="1" u="sng" dirty="0" smtClean="0">
              <a:solidFill>
                <a:srgbClr val="FF0000"/>
              </a:solidFill>
            </a:endParaRPr>
          </a:p>
          <a:p>
            <a:pPr>
              <a:spcBef>
                <a:spcPts val="0"/>
              </a:spcBef>
              <a:buFont typeface="Wingdings" panose="05000000000000000000" pitchFamily="2" charset="2"/>
              <a:buChar char="l"/>
            </a:pPr>
            <a:r>
              <a:rPr lang="zh-TW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課程</a:t>
            </a: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舊網站</a:t>
            </a:r>
            <a:r>
              <a:rPr lang="zh-TW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en-US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105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學年</a:t>
            </a: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度</a:t>
            </a:r>
            <a:r>
              <a:rPr lang="en-US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hlinkClick r:id="rId3"/>
              </a:rPr>
              <a:t>https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3"/>
              </a:rPr>
              <a:t>://</a:t>
            </a:r>
            <a:r>
              <a:rPr lang="en-US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hlinkClick r:id="rId3"/>
              </a:rPr>
              <a:t>is.gd/SeIcu8</a:t>
            </a:r>
            <a:r>
              <a:rPr lang="en-US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 </a:t>
            </a:r>
          </a:p>
          <a:p>
            <a:pPr marL="0" indent="0">
              <a:spcBef>
                <a:spcPts val="0"/>
              </a:spcBef>
              <a:buNone/>
            </a:pP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</a:t>
            </a:r>
            <a:r>
              <a:rPr lang="en-US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104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學年</a:t>
            </a: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度</a:t>
            </a:r>
            <a:r>
              <a:rPr lang="en-US" altLang="zh-TW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hlinkClick r:id="rId4"/>
              </a:rPr>
              <a:t>http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4"/>
              </a:rPr>
              <a:t>://</a:t>
            </a:r>
            <a:r>
              <a:rPr lang="en-US" altLang="zh-TW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hlinkClick r:id="rId4"/>
              </a:rPr>
              <a:t>geref.ntub.edu.tw/ezfiles/43/1043/img/1154/index.html</a:t>
            </a:r>
            <a:endParaRPr lang="en-US" altLang="zh-TW" sz="1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Bef>
                <a:spcPts val="0"/>
              </a:spcBef>
              <a:buFont typeface="Wingdings" panose="05000000000000000000" pitchFamily="2" charset="2"/>
              <a:buChar char="l"/>
            </a:pPr>
            <a:r>
              <a:rPr lang="zh-TW" altLang="en-US" sz="2400" b="1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本</a:t>
            </a:r>
            <a:r>
              <a:rPr lang="zh-TW" altLang="en-US" sz="2400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課程配有</a:t>
            </a:r>
            <a:r>
              <a:rPr lang="en-US" altLang="zh-TW" sz="2400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r>
              <a:rPr lang="zh-TW" altLang="en-US" sz="2400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位教學助理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，並開設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fb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社團作為非正式互動平台，歡迎同學與我們互動</a:t>
            </a: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24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Bef>
                <a:spcPts val="0"/>
              </a:spcBef>
              <a:buFont typeface="Wingdings" panose="05000000000000000000" pitchFamily="2" charset="2"/>
              <a:buChar char="l"/>
            </a:pP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強烈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建議不應請假或</a:t>
            </a: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曠課，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老師</a:t>
            </a: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相當注重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出席與上課，出席率過低將影響總成績</a:t>
            </a: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2400" b="1" u="sng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Bef>
                <a:spcPts val="0"/>
              </a:spcBef>
              <a:buFont typeface="Wingdings" panose="05000000000000000000" pitchFamily="2" charset="2"/>
              <a:buChar char="l"/>
            </a:pPr>
            <a:r>
              <a:rPr lang="zh-TW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同學</a:t>
            </a:r>
            <a:r>
              <a:rPr lang="zh-TW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對學習有問題或任何疑難雜症，請務必隨時、主動跟</a:t>
            </a:r>
            <a:r>
              <a:rPr lang="zh-TW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老師</a:t>
            </a:r>
            <a:r>
              <a:rPr lang="en-US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TA</a:t>
            </a:r>
            <a:r>
              <a:rPr lang="zh-TW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反應，千萬</a:t>
            </a:r>
            <a:r>
              <a:rPr lang="zh-TW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不要害羞或悶在心裡</a:t>
            </a:r>
            <a:r>
              <a:rPr lang="zh-TW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zh-TW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標題 2"/>
          <p:cNvSpPr txBox="1">
            <a:spLocks/>
          </p:cNvSpPr>
          <p:nvPr/>
        </p:nvSpPr>
        <p:spPr>
          <a:xfrm>
            <a:off x="539552" y="188640"/>
            <a:ext cx="8028384" cy="9361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標楷體" pitchFamily="65" charset="-120"/>
                <a:ea typeface="標楷體" pitchFamily="65" charset="-120"/>
                <a:cs typeface="+mj-cs"/>
              </a:defRPr>
            </a:lvl1pPr>
          </a:lstStyle>
          <a:p>
            <a:r>
              <a:rPr lang="zh-TW" altLang="en-US" sz="4400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</a:rPr>
              <a:t>七  注意事項</a:t>
            </a:r>
            <a:endParaRPr lang="zh-TW" altLang="en-US" sz="4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32236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 descr="3450626956_1f31b4f3ef-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8519" y="908720"/>
            <a:ext cx="9361040" cy="5949280"/>
          </a:xfrm>
          <a:prstGeom prst="rect">
            <a:avLst/>
          </a:prstGeom>
        </p:spPr>
      </p:pic>
      <p:sp>
        <p:nvSpPr>
          <p:cNvPr id="5" name="內容版面配置區 2"/>
          <p:cNvSpPr txBox="1">
            <a:spLocks/>
          </p:cNvSpPr>
          <p:nvPr/>
        </p:nvSpPr>
        <p:spPr>
          <a:xfrm>
            <a:off x="107504" y="260648"/>
            <a:ext cx="8928992" cy="1008112"/>
          </a:xfrm>
          <a:prstGeom prst="rect">
            <a:avLst/>
          </a:prstGeom>
          <a:solidFill>
            <a:schemeClr val="accent6">
              <a:lumMod val="60000"/>
              <a:lumOff val="40000"/>
              <a:alpha val="12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zh-TW" altLang="en-US" sz="3400" b="1" smtClean="0">
                <a:solidFill>
                  <a:srgbClr val="1003BD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學以致用？興趣還是能力？你為什麼念大學？</a:t>
            </a:r>
            <a:endParaRPr lang="zh-TW" altLang="en-US" sz="3400" b="1" dirty="0">
              <a:solidFill>
                <a:srgbClr val="1003BD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285801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3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877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899592" y="1340768"/>
            <a:ext cx="7920880" cy="5445224"/>
          </a:xfrm>
        </p:spPr>
        <p:txBody>
          <a:bodyPr>
            <a:normAutofit/>
          </a:bodyPr>
          <a:lstStyle/>
          <a:p>
            <a:pPr algn="just">
              <a:spcBef>
                <a:spcPts val="0"/>
              </a:spcBef>
              <a:buFontTx/>
              <a:buNone/>
              <a:defRPr/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</a:rPr>
              <a:t>大學是什麼？</a:t>
            </a:r>
          </a:p>
          <a:p>
            <a:pPr algn="just">
              <a:spcBef>
                <a:spcPts val="0"/>
              </a:spcBef>
              <a:buFont typeface="Wingdings" pitchFamily="2" charset="2"/>
              <a:buChar char="l"/>
              <a:defRPr/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</a:rPr>
              <a:t>大學，是</a:t>
            </a:r>
            <a:r>
              <a:rPr lang="zh-TW" alt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</a:rPr>
              <a:t>探討宇宙各種知識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</a:rPr>
              <a:t>的地方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</a:rPr>
              <a:t>(university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</a:rPr>
              <a:t>有普遍宇宙之意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</a:rPr>
              <a:t>)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</a:rPr>
              <a:t>。</a:t>
            </a:r>
          </a:p>
          <a:p>
            <a:pPr algn="just">
              <a:spcBef>
                <a:spcPts val="0"/>
              </a:spcBef>
              <a:buFont typeface="Wingdings" pitchFamily="2" charset="2"/>
              <a:buChar char="l"/>
              <a:defRPr/>
            </a:pP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</a:rPr>
              <a:t>大學，是</a:t>
            </a:r>
            <a:r>
              <a:rPr lang="zh-TW" altLang="en-US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</a:rPr>
              <a:t>追求</a:t>
            </a:r>
            <a:r>
              <a:rPr lang="zh-TW" alt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</a:rPr>
              <a:t>真理的</a:t>
            </a:r>
            <a:r>
              <a:rPr lang="zh-TW" altLang="en-US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</a:rPr>
              <a:t>殿堂</a:t>
            </a:r>
            <a:r>
              <a:rPr lang="zh-TW" altLang="en-US" b="1" dirty="0" smtClean="0">
                <a:solidFill>
                  <a:srgbClr val="1003BD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軟正黑體"/>
              </a:rPr>
              <a:t>：</a:t>
            </a:r>
            <a:r>
              <a:rPr lang="zh-TW" altLang="en-US" b="1" dirty="0">
                <a:solidFill>
                  <a:srgbClr val="1003BD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軟正黑體"/>
              </a:rPr>
              <a:t>對權勢說</a:t>
            </a:r>
            <a:r>
              <a:rPr lang="zh-TW" altLang="en-US" b="1" dirty="0" smtClean="0">
                <a:solidFill>
                  <a:srgbClr val="1003BD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軟正黑體"/>
              </a:rPr>
              <a:t>真話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</a:rPr>
              <a:t>(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</a:rPr>
              <a:t>講真話，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</a:rPr>
              <a:t>辯論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</a:rPr>
              <a:t>/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</a:rPr>
              <a:t>溝通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</a:rPr>
              <a:t>)</a:t>
            </a:r>
            <a:r>
              <a:rPr lang="zh-TW" altLang="en-US" b="1" dirty="0" smtClean="0">
                <a:solidFill>
                  <a:srgbClr val="1003BD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軟正黑體"/>
              </a:rPr>
              <a:t>，</a:t>
            </a:r>
            <a:r>
              <a:rPr lang="zh-TW" altLang="en-US" b="1" dirty="0">
                <a:solidFill>
                  <a:srgbClr val="1003BD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軟正黑體"/>
              </a:rPr>
              <a:t>永遠的批判者，理想主義的堡壘，保持對知識的尊敬。</a:t>
            </a:r>
            <a:endParaRPr lang="en-US" altLang="zh-TW" b="1" dirty="0">
              <a:solidFill>
                <a:srgbClr val="1003BD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微軟正黑體"/>
            </a:endParaRPr>
          </a:p>
          <a:p>
            <a:pPr algn="just">
              <a:spcBef>
                <a:spcPts val="0"/>
              </a:spcBef>
              <a:buFont typeface="Wingdings" pitchFamily="2" charset="2"/>
              <a:buChar char="l"/>
              <a:defRPr/>
            </a:pP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</a:rPr>
              <a:t>大學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</a:rPr>
              <a:t>，在培養獨立思考、組織分析、以及判斷是非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</a:rPr>
              <a:t>曲折等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</a:rPr>
              <a:t>公民基本能力。</a:t>
            </a:r>
          </a:p>
          <a:p>
            <a:pPr algn="just">
              <a:spcBef>
                <a:spcPts val="0"/>
              </a:spcBef>
              <a:buFont typeface="Wingdings" pitchFamily="2" charset="2"/>
              <a:buChar char="l"/>
              <a:defRPr/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</a:rPr>
              <a:t>大學，是奠定你自己追求學問的起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itchFamily="18" charset="0"/>
            </a:endParaRPr>
          </a:p>
          <a:p>
            <a:pPr marL="0" indent="0" algn="just">
              <a:spcBef>
                <a:spcPts val="0"/>
              </a:spcBef>
              <a:buFontTx/>
              <a:buNone/>
              <a:defRPr/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</a:rPr>
              <a:t>   點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</a:rPr>
              <a:t>(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</a:rPr>
              <a:t>帶著走的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</a:rPr>
              <a:t>知識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</a:rPr>
              <a:t>vs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</a:rPr>
              <a:t>帶著</a:t>
            </a:r>
            <a:r>
              <a:rPr lang="zh-TW" altLang="en-US" b="1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</a:rPr>
              <a:t>走的能力</a:t>
            </a:r>
            <a:r>
              <a:rPr lang="en-US" altLang="zh-TW" b="1" smtClean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</a:rPr>
              <a:t>)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</a:rPr>
              <a:t>。</a:t>
            </a:r>
          </a:p>
          <a:p>
            <a:endParaRPr lang="zh-TW" altLang="en-US" dirty="0"/>
          </a:p>
        </p:txBody>
      </p:sp>
      <p:sp>
        <p:nvSpPr>
          <p:cNvPr id="4" name="標題 2"/>
          <p:cNvSpPr txBox="1">
            <a:spLocks/>
          </p:cNvSpPr>
          <p:nvPr/>
        </p:nvSpPr>
        <p:spPr>
          <a:xfrm>
            <a:off x="539552" y="188640"/>
            <a:ext cx="8028384" cy="9361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標楷體" pitchFamily="65" charset="-120"/>
                <a:ea typeface="標楷體" pitchFamily="65" charset="-120"/>
                <a:cs typeface="+mj-cs"/>
              </a:defRPr>
            </a:lvl1pPr>
          </a:lstStyle>
          <a:p>
            <a:r>
              <a:rPr lang="zh-TW" altLang="en-US" sz="4400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</a:rPr>
              <a:t>結語  </a:t>
            </a:r>
            <a:r>
              <a:rPr lang="zh-TW" altLang="en-US" sz="4400" dirty="0" smtClean="0">
                <a:solidFill>
                  <a:srgbClr val="0000FF"/>
                </a:solidFill>
                <a:latin typeface="微軟正黑體" pitchFamily="34" charset="-120"/>
                <a:ea typeface="微軟正黑體" pitchFamily="34" charset="-120"/>
              </a:rPr>
              <a:t>給</a:t>
            </a:r>
            <a:r>
              <a:rPr lang="en-US" altLang="zh-TW" sz="4400" dirty="0" smtClean="0">
                <a:solidFill>
                  <a:srgbClr val="0000FF"/>
                </a:solidFill>
                <a:latin typeface="微軟正黑體" pitchFamily="34" charset="-120"/>
                <a:ea typeface="微軟正黑體" pitchFamily="34" charset="-120"/>
              </a:rPr>
              <a:t>iPhone</a:t>
            </a:r>
            <a:r>
              <a:rPr lang="zh-TW" altLang="en-US" sz="4400" dirty="0" smtClean="0">
                <a:solidFill>
                  <a:srgbClr val="0000FF"/>
                </a:solidFill>
                <a:latin typeface="微軟正黑體" pitchFamily="34" charset="-120"/>
                <a:ea typeface="微軟正黑體" pitchFamily="34" charset="-120"/>
              </a:rPr>
              <a:t>滑</a:t>
            </a:r>
            <a:r>
              <a:rPr lang="zh-TW" altLang="en-US" sz="4400" dirty="0">
                <a:solidFill>
                  <a:srgbClr val="0000FF"/>
                </a:solidFill>
                <a:latin typeface="微軟正黑體" pitchFamily="34" charset="-120"/>
                <a:ea typeface="微軟正黑體" pitchFamily="34" charset="-120"/>
              </a:rPr>
              <a:t>世代</a:t>
            </a:r>
            <a:r>
              <a:rPr lang="zh-TW" altLang="en-US" sz="4400" dirty="0" smtClean="0">
                <a:solidFill>
                  <a:srgbClr val="0000FF"/>
                </a:solidFill>
                <a:latin typeface="微軟正黑體" pitchFamily="34" charset="-120"/>
                <a:ea typeface="微軟正黑體" pitchFamily="34" charset="-120"/>
              </a:rPr>
              <a:t>的你</a:t>
            </a:r>
            <a:endParaRPr lang="zh-TW" altLang="en-US" sz="4400" dirty="0">
              <a:solidFill>
                <a:srgbClr val="0000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59230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899592" y="1196752"/>
            <a:ext cx="7668344" cy="4968552"/>
          </a:xfrm>
        </p:spPr>
        <p:txBody>
          <a:bodyPr>
            <a:normAutofit/>
          </a:bodyPr>
          <a:lstStyle/>
          <a:p>
            <a:pPr algn="just">
              <a:spcBef>
                <a:spcPts val="600"/>
              </a:spcBef>
              <a:buFontTx/>
              <a:buNone/>
              <a:defRPr/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</a:rPr>
              <a:t>大學不是什麼？</a:t>
            </a:r>
          </a:p>
          <a:p>
            <a:pPr algn="just">
              <a:spcBef>
                <a:spcPts val="600"/>
              </a:spcBef>
              <a:buFont typeface="Wingdings" pitchFamily="2" charset="2"/>
              <a:buChar char="l"/>
              <a:defRPr/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</a:rPr>
              <a:t>大學，不是職業培訓所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</a:rPr>
              <a:t>(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</a:rPr>
              <a:t>補習班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</a:rPr>
              <a:t>)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</a:rPr>
              <a:t>。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itchFamily="18" charset="0"/>
            </a:endParaRPr>
          </a:p>
          <a:p>
            <a:pPr algn="just">
              <a:spcBef>
                <a:spcPts val="600"/>
              </a:spcBef>
              <a:buFont typeface="Wingdings" pitchFamily="2" charset="2"/>
              <a:buChar char="l"/>
              <a:defRPr/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</a:rPr>
              <a:t>大學，不是國中小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</a:rPr>
              <a:t>(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</a:rPr>
              <a:t>老師不是保母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</a:rPr>
              <a:t>)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</a:rPr>
              <a:t>。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itchFamily="18" charset="0"/>
            </a:endParaRPr>
          </a:p>
          <a:p>
            <a:pPr algn="just">
              <a:spcBef>
                <a:spcPts val="600"/>
              </a:spcBef>
              <a:buFont typeface="Wingdings" pitchFamily="2" charset="2"/>
              <a:buChar char="l"/>
              <a:defRPr/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</a:rPr>
              <a:t>大學，不是任你玩四年，而是用四年時間去</a:t>
            </a:r>
            <a:r>
              <a:rPr lang="zh-TW" alt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</a:rPr>
              <a:t>找你自己</a:t>
            </a:r>
            <a:r>
              <a:rPr lang="en-US" altLang="zh-TW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</a:rPr>
              <a:t>(</a:t>
            </a:r>
            <a:r>
              <a:rPr lang="zh-TW" alt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</a:rPr>
              <a:t>認識自己</a:t>
            </a:r>
            <a:r>
              <a:rPr lang="en-US" altLang="zh-TW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</a:rPr>
              <a:t>)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</a:rPr>
              <a:t>→蘇格拉底「</a:t>
            </a:r>
            <a:r>
              <a:rPr lang="zh-TW" altLang="en-US" b="1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</a:rPr>
              <a:t>未經檢視</a:t>
            </a:r>
            <a:r>
              <a:rPr lang="zh-TW" altLang="en-US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</a:rPr>
              <a:t>的</a:t>
            </a:r>
            <a:r>
              <a:rPr lang="zh-TW" altLang="en-US" b="1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</a:rPr>
              <a:t>人生，是不值得過的！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</a:rPr>
              <a:t>」</a:t>
            </a:r>
            <a:endParaRPr lang="en-US" altLang="zh-TW" b="1" dirty="0" smtClean="0">
              <a:latin typeface="微軟正黑體" panose="020B0604030504040204" pitchFamily="34" charset="-120"/>
              <a:ea typeface="微軟正黑體" panose="020B0604030504040204" pitchFamily="34" charset="-120"/>
              <a:cs typeface="Times New Roman" pitchFamily="18" charset="0"/>
            </a:endParaRPr>
          </a:p>
          <a:p>
            <a:pPr algn="just">
              <a:spcBef>
                <a:spcPts val="600"/>
              </a:spcBef>
              <a:buFont typeface="Wingdings" pitchFamily="2" charset="2"/>
              <a:buChar char="l"/>
              <a:defRPr/>
            </a:pP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</a:rPr>
              <a:t>你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</a:rPr>
              <a:t>可以學業、社團、愛情與打工兼得，也可以只選幾樣從事，但重要的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</a:rPr>
              <a:t>是</a:t>
            </a:r>
            <a:endParaRPr lang="en-US" altLang="zh-TW" b="1" dirty="0" smtClean="0">
              <a:latin typeface="微軟正黑體" panose="020B0604030504040204" pitchFamily="34" charset="-120"/>
              <a:ea typeface="微軟正黑體" panose="020B0604030504040204" pitchFamily="34" charset="-120"/>
              <a:cs typeface="Times New Roman" pitchFamily="18" charset="0"/>
            </a:endParaRPr>
          </a:p>
          <a:p>
            <a:pPr marL="0" indent="0" algn="just">
              <a:spcBef>
                <a:spcPts val="600"/>
              </a:spcBef>
              <a:buNone/>
              <a:defRPr/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</a:rPr>
              <a:t> 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</a:rPr>
              <a:t>   →</a:t>
            </a:r>
            <a:r>
              <a:rPr lang="zh-TW" alt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</a:rPr>
              <a:t>自主決定、自己負責。</a:t>
            </a:r>
          </a:p>
          <a:p>
            <a:endParaRPr lang="zh-TW" altLang="en-US" dirty="0"/>
          </a:p>
        </p:txBody>
      </p:sp>
      <p:sp>
        <p:nvSpPr>
          <p:cNvPr id="4" name="標題 2"/>
          <p:cNvSpPr txBox="1">
            <a:spLocks/>
          </p:cNvSpPr>
          <p:nvPr/>
        </p:nvSpPr>
        <p:spPr>
          <a:xfrm>
            <a:off x="539552" y="188640"/>
            <a:ext cx="8028384" cy="9361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標楷體" pitchFamily="65" charset="-120"/>
                <a:ea typeface="標楷體" pitchFamily="65" charset="-120"/>
                <a:cs typeface="+mj-cs"/>
              </a:defRPr>
            </a:lvl1pPr>
          </a:lstStyle>
          <a:p>
            <a:r>
              <a:rPr lang="zh-TW" altLang="en-US" sz="4400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</a:rPr>
              <a:t>結語  </a:t>
            </a:r>
            <a:r>
              <a:rPr lang="zh-TW" altLang="en-US" sz="4400" dirty="0" smtClean="0">
                <a:solidFill>
                  <a:srgbClr val="0000FF"/>
                </a:solidFill>
                <a:latin typeface="微軟正黑體" pitchFamily="34" charset="-120"/>
                <a:ea typeface="微軟正黑體" pitchFamily="34" charset="-120"/>
              </a:rPr>
              <a:t>給</a:t>
            </a:r>
            <a:r>
              <a:rPr lang="en-US" altLang="zh-TW" sz="4400" dirty="0">
                <a:solidFill>
                  <a:srgbClr val="0000FF"/>
                </a:solidFill>
                <a:latin typeface="微軟正黑體" pitchFamily="34" charset="-120"/>
                <a:ea typeface="微軟正黑體" pitchFamily="34" charset="-120"/>
              </a:rPr>
              <a:t>iPhone</a:t>
            </a:r>
            <a:r>
              <a:rPr lang="zh-TW" altLang="en-US" sz="4400" dirty="0" smtClean="0">
                <a:solidFill>
                  <a:srgbClr val="0000FF"/>
                </a:solidFill>
                <a:latin typeface="微軟正黑體" pitchFamily="34" charset="-120"/>
                <a:ea typeface="微軟正黑體" pitchFamily="34" charset="-120"/>
              </a:rPr>
              <a:t>滑</a:t>
            </a:r>
            <a:r>
              <a:rPr lang="zh-TW" altLang="en-US" sz="4400" dirty="0">
                <a:solidFill>
                  <a:srgbClr val="0000FF"/>
                </a:solidFill>
                <a:latin typeface="微軟正黑體" pitchFamily="34" charset="-120"/>
                <a:ea typeface="微軟正黑體" pitchFamily="34" charset="-120"/>
              </a:rPr>
              <a:t>世代的你</a:t>
            </a:r>
          </a:p>
        </p:txBody>
      </p:sp>
    </p:spTree>
    <p:extLst>
      <p:ext uri="{BB962C8B-B14F-4D97-AF65-F5344CB8AC3E}">
        <p14:creationId xmlns:p14="http://schemas.microsoft.com/office/powerpoint/2010/main" val="313219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899592" y="1412776"/>
            <a:ext cx="8100392" cy="5112568"/>
          </a:xfrm>
        </p:spPr>
        <p:txBody>
          <a:bodyPr>
            <a:normAutofit/>
          </a:bodyPr>
          <a:lstStyle/>
          <a:p>
            <a:pPr algn="just"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微軟正黑體"/>
              </a:rPr>
              <a:t>未來大學趨勢：知識→核心</a:t>
            </a:r>
            <a:r>
              <a:rPr lang="zh-TW" altLang="en-US" b="1" dirty="0">
                <a:solidFill>
                  <a:srgbClr val="1003BD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軟正黑體"/>
              </a:rPr>
              <a:t>素養</a:t>
            </a:r>
            <a:endParaRPr lang="en-US" altLang="zh-TW" b="1" dirty="0">
              <a:solidFill>
                <a:srgbClr val="1003BD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微軟正黑體"/>
            </a:endParaRPr>
          </a:p>
          <a:p>
            <a:pPr marL="0" indent="0" algn="just">
              <a:spcBef>
                <a:spcPts val="600"/>
              </a:spcBef>
              <a:buNone/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微軟正黑體"/>
              </a:rPr>
              <a:t>                               書本→關鍵</a:t>
            </a:r>
            <a:r>
              <a:rPr lang="zh-TW" altLang="en-US" b="1" dirty="0">
                <a:solidFill>
                  <a:srgbClr val="1003BD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軟正黑體"/>
              </a:rPr>
              <a:t>能力</a:t>
            </a:r>
            <a:endParaRPr lang="en-US" altLang="zh-TW" b="1" dirty="0">
              <a:solidFill>
                <a:srgbClr val="1003BD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微軟正黑體"/>
            </a:endParaRPr>
          </a:p>
          <a:p>
            <a:pPr marL="0" indent="0" algn="just">
              <a:spcBef>
                <a:spcPts val="600"/>
              </a:spcBef>
              <a:buNone/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微軟正黑體"/>
              </a:rPr>
              <a:t>                               老師中心→</a:t>
            </a:r>
            <a:r>
              <a:rPr lang="zh-TW" altLang="en-US" b="1" dirty="0">
                <a:solidFill>
                  <a:srgbClr val="1003BD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軟正黑體"/>
              </a:rPr>
              <a:t>學生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微軟正黑體"/>
              </a:rPr>
              <a:t>中心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  <a:cs typeface="微軟正黑體"/>
            </a:endParaRPr>
          </a:p>
          <a:p>
            <a:pPr marL="0" indent="0" algn="just">
              <a:spcBef>
                <a:spcPts val="600"/>
              </a:spcBef>
              <a:buNone/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微軟正黑體"/>
              </a:rPr>
              <a:t>                               教室→</a:t>
            </a:r>
            <a:r>
              <a:rPr lang="zh-TW" altLang="en-US" b="1" dirty="0">
                <a:solidFill>
                  <a:srgbClr val="1003BD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軟正黑體"/>
              </a:rPr>
              <a:t>網路</a:t>
            </a:r>
            <a:endParaRPr lang="en-US" altLang="zh-TW" b="1" dirty="0">
              <a:solidFill>
                <a:srgbClr val="1003BD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微軟正黑體"/>
            </a:endParaRPr>
          </a:p>
          <a:p>
            <a:pPr marL="0" indent="0" algn="just">
              <a:spcBef>
                <a:spcPts val="600"/>
              </a:spcBef>
              <a:buNone/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微軟正黑體"/>
              </a:rPr>
              <a:t>                               教什麼→</a:t>
            </a:r>
            <a:r>
              <a:rPr lang="zh-TW" altLang="en-US" b="1" dirty="0">
                <a:solidFill>
                  <a:srgbClr val="1003BD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軟正黑體"/>
              </a:rPr>
              <a:t>學什麼</a:t>
            </a:r>
            <a:endParaRPr lang="en-US" altLang="zh-TW" b="1" dirty="0">
              <a:solidFill>
                <a:srgbClr val="1003BD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微軟正黑體"/>
            </a:endParaRPr>
          </a:p>
          <a:p>
            <a:pPr algn="just"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TW" altLang="en-US" b="1" dirty="0">
                <a:solidFill>
                  <a:srgbClr val="1003BD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軟正黑體"/>
              </a:rPr>
              <a:t>通識教育：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微軟正黑體"/>
              </a:rPr>
              <a:t>自由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微軟正黑體"/>
              </a:rPr>
              <a:t>/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微軟正黑體"/>
              </a:rPr>
              <a:t>多元化的博雅學習。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  <a:cs typeface="微軟正黑體"/>
            </a:endParaRPr>
          </a:p>
          <a:p>
            <a:pPr algn="just"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TW" alt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軟正黑體"/>
              </a:rPr>
              <a:t>正確的學習通識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微軟正黑體"/>
              </a:rPr>
              <a:t>：軟實力，最後一哩。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  <a:cs typeface="微軟正黑體"/>
            </a:endParaRPr>
          </a:p>
          <a:p>
            <a:pPr algn="just"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微軟正黑體"/>
              </a:rPr>
              <a:t>你，準備好了嗎？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  <a:cs typeface="微軟正黑體"/>
            </a:endParaRPr>
          </a:p>
          <a:p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216024" y="360040"/>
            <a:ext cx="8172400" cy="836712"/>
          </a:xfrm>
        </p:spPr>
        <p:txBody>
          <a:bodyPr/>
          <a:lstStyle/>
          <a:p>
            <a:r>
              <a:rPr lang="zh-TW" altLang="en-US" sz="4400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</a:rPr>
              <a:t>博雅贈言</a:t>
            </a:r>
            <a:r>
              <a:rPr lang="zh-TW" altLang="en-US" sz="4400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</a:rPr>
              <a:t>與通識禮物</a:t>
            </a:r>
            <a:endParaRPr lang="zh-TW" altLang="en-US" sz="4400" dirty="0"/>
          </a:p>
        </p:txBody>
      </p:sp>
    </p:spTree>
    <p:extLst>
      <p:ext uri="{BB962C8B-B14F-4D97-AF65-F5344CB8AC3E}">
        <p14:creationId xmlns:p14="http://schemas.microsoft.com/office/powerpoint/2010/main" val="594389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Picture 4" descr="http://album.udn.com/community/img/PSN_PHOTO/supergogo1999/f_6940105_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314318" cy="7100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359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611560" y="1412776"/>
            <a:ext cx="5921754" cy="4353347"/>
          </a:xfrm>
        </p:spPr>
        <p:txBody>
          <a:bodyPr>
            <a:normAutofit lnSpcReduction="10000"/>
          </a:bodyPr>
          <a:lstStyle/>
          <a:p>
            <a:pPr algn="just">
              <a:buFont typeface="Wingdings" panose="05000000000000000000" pitchFamily="2" charset="2"/>
              <a:buChar char="l"/>
              <a:defRPr/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</a:rPr>
              <a:t>民主不只是一種政府的形式，它是一種</a:t>
            </a:r>
            <a:r>
              <a:rPr lang="zh-TW" alt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</a:rPr>
              <a:t>生活方式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</a:rPr>
              <a:t>，一種</a:t>
            </a:r>
            <a:r>
              <a:rPr lang="zh-TW" alt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</a:rPr>
              <a:t>相互溝通經驗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</a:rPr>
              <a:t>的生活模式。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itchFamily="18" charset="0"/>
            </a:endParaRPr>
          </a:p>
          <a:p>
            <a:pPr marL="0" indent="0" algn="r">
              <a:buNone/>
              <a:defRPr/>
            </a:pP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</a:rPr>
              <a:t>~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</a:rPr>
              <a:t>杜威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</a:rPr>
              <a:t>(John Dewey)</a:t>
            </a:r>
          </a:p>
          <a:p>
            <a:pPr marL="0" indent="0" algn="r">
              <a:buNone/>
              <a:defRPr/>
            </a:pP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itchFamily="18" charset="0"/>
            </a:endParaRPr>
          </a:p>
          <a:p>
            <a:pPr algn="just">
              <a:buFont typeface="Wingdings" panose="05000000000000000000" pitchFamily="2" charset="2"/>
              <a:buChar char="l"/>
              <a:defRPr/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</a:rPr>
              <a:t>民主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</a:rPr>
              <a:t>制的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</a:rPr>
              <a:t>危機導源於</a:t>
            </a:r>
            <a:r>
              <a:rPr lang="zh-TW" alt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</a:rPr>
              <a:t>它還不夠民主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</a:rPr>
              <a:t>。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itchFamily="18" charset="0"/>
            </a:endParaRPr>
          </a:p>
          <a:p>
            <a:pPr marL="0" indent="0" algn="r">
              <a:buNone/>
              <a:defRPr/>
            </a:pP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</a:rPr>
              <a:t>~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</a:rPr>
              <a:t>紀登斯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</a:rPr>
              <a:t>(Anthony Giddens)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6575" y="0"/>
            <a:ext cx="2637426" cy="3501008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6575" y="3501008"/>
            <a:ext cx="2663023" cy="3417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083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2050" name="Picture 2" descr="http://vikingbar.org/wp-content/uploads/2016/01/DCAR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758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內容版面配置區 1"/>
          <p:cNvSpPr txBox="1">
            <a:spLocks/>
          </p:cNvSpPr>
          <p:nvPr/>
        </p:nvSpPr>
        <p:spPr>
          <a:xfrm>
            <a:off x="606963" y="1844825"/>
            <a:ext cx="8100392" cy="648072"/>
          </a:xfrm>
          <a:prstGeom prst="rect">
            <a:avLst/>
          </a:prstGeom>
          <a:solidFill>
            <a:schemeClr val="accent6">
              <a:lumMod val="60000"/>
              <a:lumOff val="40000"/>
              <a:alpha val="12000"/>
            </a:schemeClr>
          </a:solidFill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zh-TW" altLang="en-US" sz="40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你今天狄卡了嗎？</a:t>
            </a:r>
            <a:endParaRPr lang="zh-TW" altLang="en-US" sz="4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810956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026" name="Picture 2" descr="http://img.ltn.com.tw/Upload/liveNews/BigPic/600_phpEW4M0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730830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內容版面配置區 1"/>
          <p:cNvSpPr txBox="1">
            <a:spLocks/>
          </p:cNvSpPr>
          <p:nvPr/>
        </p:nvSpPr>
        <p:spPr>
          <a:xfrm>
            <a:off x="7524328" y="260648"/>
            <a:ext cx="1368152" cy="5688633"/>
          </a:xfrm>
          <a:prstGeom prst="rect">
            <a:avLst/>
          </a:prstGeom>
          <a:solidFill>
            <a:schemeClr val="accent6">
              <a:lumMod val="60000"/>
              <a:lumOff val="40000"/>
              <a:alpha val="12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zh-TW" altLang="en-US" sz="4000" b="1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你今天直播了嗎？</a:t>
            </a:r>
            <a:endParaRPr lang="zh-TW" altLang="en-US" sz="4000" dirty="0">
              <a:solidFill>
                <a:srgbClr val="0000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194595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標題 1"/>
          <p:cNvSpPr txBox="1">
            <a:spLocks/>
          </p:cNvSpPr>
          <p:nvPr/>
        </p:nvSpPr>
        <p:spPr>
          <a:xfrm>
            <a:off x="251520" y="620688"/>
            <a:ext cx="8712968" cy="60486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800" b="1" kern="120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dirty="0" smtClean="0">
                <a:solidFill>
                  <a:schemeClr val="bg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人肉搜索，內搜</a:t>
            </a:r>
            <a:r>
              <a:rPr lang="zh-TW" altLang="en-US" dirty="0" smtClean="0">
                <a:solidFill>
                  <a:srgbClr val="FF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好</a:t>
            </a:r>
            <a:r>
              <a:rPr lang="zh-TW" altLang="en-US" dirty="0" smtClean="0">
                <a:solidFill>
                  <a:schemeClr val="bg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 smtClean="0">
                <a:solidFill>
                  <a:schemeClr val="tx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∙</a:t>
            </a:r>
            <a:r>
              <a:rPr lang="zh-TW" altLang="en-US" dirty="0" smtClean="0">
                <a:solidFill>
                  <a:schemeClr val="tx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 不好？</a:t>
            </a:r>
            <a:endParaRPr lang="en-US" altLang="zh-TW" dirty="0" smtClean="0">
              <a:solidFill>
                <a:schemeClr val="tx1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 smtClean="0">
              <a:solidFill>
                <a:schemeClr val="bg1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solidFill>
                <a:schemeClr val="bg1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 smtClean="0">
              <a:solidFill>
                <a:schemeClr val="bg1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 smtClean="0">
              <a:solidFill>
                <a:schemeClr val="bg1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solidFill>
                <a:schemeClr val="bg1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 smtClean="0">
                <a:solidFill>
                  <a:schemeClr val="bg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謝謝</a:t>
            </a:r>
            <a:r>
              <a:rPr lang="zh-TW" altLang="en-US" dirty="0">
                <a:solidFill>
                  <a:schemeClr val="bg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聆聽</a:t>
            </a:r>
            <a:endParaRPr lang="en-US" altLang="zh-TW" dirty="0">
              <a:solidFill>
                <a:schemeClr val="bg1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solidFill>
                  <a:schemeClr val="bg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Thank you for your attention</a:t>
            </a:r>
            <a:r>
              <a:rPr lang="zh-TW" altLang="en-US" dirty="0">
                <a:solidFill>
                  <a:schemeClr val="bg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！</a:t>
            </a:r>
          </a:p>
          <a:p>
            <a:endParaRPr lang="zh-TW" altLang="en-US" dirty="0">
              <a:solidFill>
                <a:schemeClr val="tx1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015853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899592" y="1412776"/>
            <a:ext cx="7776864" cy="5040560"/>
          </a:xfrm>
        </p:spPr>
        <p:txBody>
          <a:bodyPr>
            <a:normAutofit/>
          </a:bodyPr>
          <a:lstStyle/>
          <a:p>
            <a:pPr algn="just">
              <a:spcBef>
                <a:spcPts val="0"/>
              </a:spcBef>
              <a:buFont typeface="Wingdings" pitchFamily="2" charset="2"/>
              <a:buChar char="l"/>
              <a:defRPr/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</a:rPr>
              <a:t>雲端</a:t>
            </a:r>
            <a:r>
              <a:rPr lang="zh-TW" alt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</a:rPr>
              <a:t>民主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</a:rPr>
              <a:t>：電子民主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</a:rPr>
              <a:t>/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</a:rPr>
              <a:t>線上民主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</a:rPr>
              <a:t>→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</a:rPr>
              <a:t>科技民主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</a:rPr>
              <a:t>/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</a:rPr>
              <a:t>數位民主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</a:rPr>
              <a:t>/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</a:rPr>
              <a:t>網路民主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</a:rPr>
              <a:t>→？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itchFamily="18" charset="0"/>
            </a:endParaRPr>
          </a:p>
          <a:p>
            <a:pPr algn="just">
              <a:spcBef>
                <a:spcPts val="0"/>
              </a:spcBef>
              <a:buFont typeface="Wingdings" pitchFamily="2" charset="2"/>
              <a:buChar char="l"/>
              <a:defRPr/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</a:rPr>
              <a:t>思考：什麼是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</a:rPr>
              <a:t>民主？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itchFamily="18" charset="0"/>
            </a:endParaRPr>
          </a:p>
          <a:p>
            <a:pPr algn="just">
              <a:spcBef>
                <a:spcPts val="0"/>
              </a:spcBef>
              <a:buFont typeface="Wingdings" pitchFamily="2" charset="2"/>
              <a:buChar char="l"/>
              <a:defRPr/>
            </a:pPr>
            <a:r>
              <a:rPr lang="zh-TW" alt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</a:rPr>
              <a:t>民主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</a:rPr>
              <a:t>Web2.0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</a:rPr>
              <a:t>：網路開啟民主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</a:rPr>
              <a:t>2.0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</a:rPr>
              <a:t>，前景可期，還是曇花一現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</a:rPr>
              <a:t>?(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</a:rPr>
              <a:t>參考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走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過直播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元年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itchFamily="18" charset="0"/>
            </a:endParaRPr>
          </a:p>
          <a:p>
            <a:pPr algn="just">
              <a:spcBef>
                <a:spcPts val="0"/>
              </a:spcBef>
              <a:buFont typeface="Wingdings" pitchFamily="2" charset="2"/>
              <a:buChar char="l"/>
              <a:defRPr/>
            </a:pPr>
            <a:r>
              <a:rPr lang="zh-TW" alt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</a:rPr>
              <a:t>你是誰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</a:rPr>
              <a:t>：網友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</a:rPr>
              <a:t>(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</a:rPr>
              <a:t>臉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</a:rPr>
              <a:t>友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</a:rPr>
              <a:t>/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</a:rPr>
              <a:t>實況主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</a:rPr>
              <a:t>)/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</a:rPr>
              <a:t>鄉民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</a:rPr>
              <a:t>/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</a:rPr>
              <a:t>酸民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</a:rPr>
              <a:t>/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</a:rPr>
              <a:t>路人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</a:rPr>
              <a:t>/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</a:rPr>
              <a:t>部落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</a:rPr>
              <a:t>客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</a:rPr>
              <a:t>/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</a:rPr>
              <a:t>粉絲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</a:rPr>
              <a:t>/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</a:rPr>
              <a:t>魯蛇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</a:rPr>
              <a:t>/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</a:rPr>
              <a:t>達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</a:rPr>
              <a:t>(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</a:rPr>
              <a:t>魔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</a:rPr>
              <a:t>)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</a:rPr>
              <a:t>人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</a:rPr>
              <a:t>/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</a:rPr>
              <a:t>信徒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</a:rPr>
              <a:t>/</a:t>
            </a:r>
          </a:p>
          <a:p>
            <a:pPr marL="0" indent="0" algn="just">
              <a:spcBef>
                <a:spcPts val="0"/>
              </a:spcBef>
              <a:buNone/>
              <a:defRPr/>
            </a:pP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</a:rPr>
              <a:t>   消費者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</a:rPr>
              <a:t>/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</a:rPr>
              <a:t>球迷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</a:rPr>
              <a:t>/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</a:rPr>
              <a:t>選民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</a:rPr>
              <a:t>/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</a:rPr>
              <a:t>黨員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</a:rPr>
              <a:t>/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</a:rPr>
              <a:t>國民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</a:rPr>
              <a:t>/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</a:rPr>
              <a:t>公民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</a:rPr>
              <a:t>……</a:t>
            </a:r>
          </a:p>
          <a:p>
            <a:pPr algn="just">
              <a:spcBef>
                <a:spcPts val="0"/>
              </a:spcBef>
              <a:buFont typeface="Wingdings" pitchFamily="2" charset="2"/>
              <a:buChar char="l"/>
              <a:defRPr/>
            </a:pP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</a:rPr>
              <a:t>思考：數位時代之民主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</a:rPr>
              <a:t>如何可能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</a:rPr>
              <a:t>?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395536" y="188640"/>
            <a:ext cx="8244408" cy="936104"/>
          </a:xfrm>
        </p:spPr>
        <p:txBody>
          <a:bodyPr/>
          <a:lstStyle/>
          <a:p>
            <a:r>
              <a:rPr lang="zh-TW" altLang="zh-TW" sz="440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</a:rPr>
              <a:t>引言</a:t>
            </a:r>
            <a:r>
              <a:rPr lang="en-US" altLang="zh-TW" sz="440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</a:rPr>
              <a:t>  </a:t>
            </a:r>
            <a:r>
              <a:rPr lang="zh-TW" altLang="zh-TW" sz="440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</a:rPr>
              <a:t>網路</a:t>
            </a:r>
            <a:r>
              <a:rPr lang="zh-TW" altLang="en-US" sz="440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</a:rPr>
              <a:t>─民主─公民生活</a:t>
            </a:r>
            <a:r>
              <a:rPr lang="en-US" altLang="zh-TW" sz="440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</a:rPr>
              <a:t> </a:t>
            </a:r>
            <a:endParaRPr lang="zh-TW" altLang="en-US" sz="4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000898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Picture 2" descr="http://fs2.mingpao.com/pns/20140320/s00007/1395258585982_7FBFF41D238108E904D0F011103C7C5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67"/>
            <a:ext cx="4624605" cy="6882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內容版面配置區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5907" y="-15434"/>
            <a:ext cx="4624605" cy="6888386"/>
          </a:xfrm>
          <a:prstGeom prst="rect">
            <a:avLst/>
          </a:prstGeom>
          <a:solidFill>
            <a:schemeClr val="accent6">
              <a:lumMod val="60000"/>
              <a:lumOff val="40000"/>
              <a:alpha val="12000"/>
            </a:schemeClr>
          </a:solidFill>
        </p:spPr>
      </p:pic>
      <p:sp>
        <p:nvSpPr>
          <p:cNvPr id="6" name="標題 1"/>
          <p:cNvSpPr txBox="1">
            <a:spLocks/>
          </p:cNvSpPr>
          <p:nvPr/>
        </p:nvSpPr>
        <p:spPr>
          <a:xfrm>
            <a:off x="-235935" y="6093296"/>
            <a:ext cx="9721080" cy="9361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標楷體" pitchFamily="65" charset="-120"/>
                <a:ea typeface="標楷體" pitchFamily="65" charset="-120"/>
                <a:cs typeface="+mj-cs"/>
              </a:defRPr>
            </a:lvl1pPr>
          </a:lstStyle>
          <a:p>
            <a:r>
              <a:rPr lang="zh-TW" altLang="en-US" sz="190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圖片來源：左圖明報</a:t>
            </a:r>
            <a:r>
              <a:rPr lang="en-US" altLang="zh-TW" sz="190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190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右圖</a:t>
            </a:r>
            <a:r>
              <a:rPr lang="en-US" altLang="zh-TW" sz="1900" smtClean="0">
                <a:latin typeface="微軟正黑體" panose="020B0604030504040204" pitchFamily="34" charset="-120"/>
                <a:ea typeface="微軟正黑體" panose="020B0604030504040204" pitchFamily="34" charset="-120"/>
                <a:hlinkClick r:id="rId4"/>
              </a:rPr>
              <a:t>http://www.nownews.com/n/2014/04/08/1181804</a:t>
            </a:r>
            <a:endParaRPr lang="zh-TW" altLang="en-US" sz="19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961751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904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91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8"/>
          <p:cNvSpPr>
            <a:spLocks noChangeAspect="1" noChangeArrowheads="1"/>
          </p:cNvSpPr>
          <p:nvPr/>
        </p:nvSpPr>
        <p:spPr bwMode="auto">
          <a:xfrm>
            <a:off x="63500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8" name="AutoShape 10"/>
          <p:cNvSpPr>
            <a:spLocks noChangeAspect="1" noChangeArrowheads="1"/>
          </p:cNvSpPr>
          <p:nvPr/>
        </p:nvSpPr>
        <p:spPr bwMode="auto">
          <a:xfrm>
            <a:off x="215900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9" name="AutoShape 12"/>
          <p:cNvSpPr>
            <a:spLocks noChangeAspect="1" noChangeArrowheads="1"/>
          </p:cNvSpPr>
          <p:nvPr/>
        </p:nvSpPr>
        <p:spPr bwMode="auto">
          <a:xfrm>
            <a:off x="368300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10" name="AutoShape 14"/>
          <p:cNvSpPr>
            <a:spLocks noChangeAspect="1" noChangeArrowheads="1"/>
          </p:cNvSpPr>
          <p:nvPr/>
        </p:nvSpPr>
        <p:spPr bwMode="auto">
          <a:xfrm>
            <a:off x="520700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11" name="AutoShape 16"/>
          <p:cNvSpPr>
            <a:spLocks noChangeAspect="1" noChangeArrowheads="1"/>
          </p:cNvSpPr>
          <p:nvPr/>
        </p:nvSpPr>
        <p:spPr bwMode="auto">
          <a:xfrm>
            <a:off x="673100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2050" name="Picture 2" descr="http://topick.hket.com/res/v3/image/content/1400000/1403745/fb15_102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52736" y="0"/>
            <a:ext cx="1152127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/>
          <p:cNvSpPr/>
          <p:nvPr/>
        </p:nvSpPr>
        <p:spPr>
          <a:xfrm>
            <a:off x="5436096" y="726376"/>
            <a:ext cx="3600400" cy="10464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2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世大運外國選手直播看台灣</a:t>
            </a:r>
            <a:r>
              <a:rPr lang="en-US" altLang="zh-TW" sz="2000" b="1" u="sng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https://</a:t>
            </a:r>
            <a:r>
              <a:rPr lang="en-US" altLang="zh-TW" sz="2000" b="1" u="sng" dirty="0" smtClean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www.youtube.com/watch?v=pXGqpSkt2I0</a:t>
            </a:r>
            <a:endParaRPr lang="zh-TW" altLang="en-US" sz="2000" b="1" dirty="0">
              <a:solidFill>
                <a:srgbClr val="FFFF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091468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899592" y="1268760"/>
            <a:ext cx="7776864" cy="5256584"/>
          </a:xfrm>
        </p:spPr>
        <p:txBody>
          <a:bodyPr>
            <a:normAutofit/>
          </a:bodyPr>
          <a:lstStyle/>
          <a:p>
            <a:pPr algn="just">
              <a:spcBef>
                <a:spcPts val="600"/>
              </a:spcBef>
              <a:buFont typeface="Wingdings" pitchFamily="2" charset="2"/>
              <a:buChar char="l"/>
              <a:defRPr/>
            </a:pPr>
            <a:r>
              <a:rPr lang="zh-TW" alt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</a:rPr>
              <a:t>公共論壇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</a:rPr>
              <a:t>：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</a:rPr>
              <a:t>forum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</a:rPr>
              <a:t>在古羅馬字義為公民城鎮的廣場，提供人民意見交流與討論的公共場所。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itchFamily="18" charset="0"/>
            </a:endParaRPr>
          </a:p>
          <a:p>
            <a:pPr algn="just">
              <a:spcBef>
                <a:spcPts val="600"/>
              </a:spcBef>
              <a:buFont typeface="Wingdings" pitchFamily="2" charset="2"/>
              <a:buChar char="l"/>
              <a:defRPr/>
            </a:pPr>
            <a:r>
              <a:rPr lang="zh-TW" alt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</a:rPr>
              <a:t>公共領域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</a:rPr>
              <a:t>(public sphere)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</a:rPr>
              <a:t>：公共空間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</a:rPr>
              <a:t>(public space)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</a:rPr>
              <a:t>，是踐履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</a:rPr>
              <a:t>(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</a:rPr>
              <a:t>古典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</a:rPr>
              <a:t>)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</a:rPr>
              <a:t>民主的重要基礎。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itchFamily="18" charset="0"/>
            </a:endParaRPr>
          </a:p>
          <a:p>
            <a:pPr algn="just">
              <a:spcBef>
                <a:spcPts val="600"/>
              </a:spcBef>
              <a:buFont typeface="Wingdings" pitchFamily="2" charset="2"/>
              <a:buChar char="l"/>
              <a:defRPr/>
            </a:pPr>
            <a:r>
              <a:rPr lang="zh-TW" alt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</a:rPr>
              <a:t>網路民主一審議民主一公共</a:t>
            </a:r>
            <a:r>
              <a:rPr lang="zh-TW" altLang="en-US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</a:rPr>
              <a:t>領域：</a:t>
            </a:r>
            <a:endParaRPr lang="en-US" altLang="zh-TW" b="1" dirty="0" smtClean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itchFamily="18" charset="0"/>
            </a:endParaRPr>
          </a:p>
          <a:p>
            <a:pPr marL="0" indent="0" algn="just">
              <a:spcBef>
                <a:spcPts val="600"/>
              </a:spcBef>
              <a:buNone/>
              <a:defRPr/>
            </a:pPr>
            <a:r>
              <a:rPr lang="zh-TW" altLang="en-US" dirty="0" smtClean="0"/>
              <a:t>    </a:t>
            </a:r>
            <a:r>
              <a:rPr lang="zh-TW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生活</a:t>
            </a:r>
            <a:r>
              <a:rPr lang="zh-TW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世界（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lifeworld</a:t>
            </a:r>
            <a:r>
              <a:rPr lang="zh-TW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</a:rPr>
              <a:t>。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itchFamily="18" charset="0"/>
            </a:endParaRPr>
          </a:p>
          <a:p>
            <a:pPr algn="just">
              <a:spcBef>
                <a:spcPts val="600"/>
              </a:spcBef>
              <a:buFont typeface="Wingdings" pitchFamily="2" charset="2"/>
              <a:buChar char="l"/>
              <a:defRPr/>
            </a:pPr>
            <a:r>
              <a:rPr lang="zh-TW" altLang="en-US" b="1" dirty="0">
                <a:solidFill>
                  <a:srgbClr val="0000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</a:rPr>
              <a:t>肥皂箱文化→</a:t>
            </a:r>
            <a:r>
              <a:rPr lang="en-US" altLang="zh-TW" b="1" dirty="0">
                <a:solidFill>
                  <a:srgbClr val="0000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</a:rPr>
              <a:t>OOO</a:t>
            </a:r>
            <a:r>
              <a:rPr lang="zh-TW" altLang="en-US" b="1" dirty="0">
                <a:solidFill>
                  <a:srgbClr val="0000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</a:rPr>
              <a:t>論壇。</a:t>
            </a:r>
          </a:p>
          <a:p>
            <a:endParaRPr lang="zh-TW" altLang="en-US" dirty="0"/>
          </a:p>
        </p:txBody>
      </p:sp>
      <p:sp>
        <p:nvSpPr>
          <p:cNvPr id="4" name="標題 2"/>
          <p:cNvSpPr>
            <a:spLocks noGrp="1"/>
          </p:cNvSpPr>
          <p:nvPr>
            <p:ph type="title"/>
          </p:nvPr>
        </p:nvSpPr>
        <p:spPr>
          <a:xfrm>
            <a:off x="395536" y="188640"/>
            <a:ext cx="8244408" cy="936104"/>
          </a:xfrm>
        </p:spPr>
        <p:txBody>
          <a:bodyPr/>
          <a:lstStyle/>
          <a:p>
            <a:r>
              <a:rPr lang="zh-TW" altLang="zh-TW" sz="440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</a:rPr>
              <a:t>引言</a:t>
            </a:r>
            <a:r>
              <a:rPr lang="en-US" altLang="zh-TW" sz="440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</a:rPr>
              <a:t>  </a:t>
            </a:r>
            <a:r>
              <a:rPr lang="zh-TW" altLang="zh-TW" sz="440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</a:rPr>
              <a:t>網路</a:t>
            </a:r>
            <a:r>
              <a:rPr lang="zh-TW" altLang="en-US" sz="440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</a:rPr>
              <a:t>─民主─公民生活</a:t>
            </a:r>
            <a:r>
              <a:rPr lang="en-US" altLang="zh-TW" sz="440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</a:rPr>
              <a:t> </a:t>
            </a:r>
            <a:endParaRPr lang="zh-TW" altLang="en-US" sz="4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826583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自訂設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972</TotalTime>
  <Words>2360</Words>
  <Application>Microsoft Office PowerPoint</Application>
  <PresentationFormat>如螢幕大小 (4:3)</PresentationFormat>
  <Paragraphs>182</Paragraphs>
  <Slides>42</Slides>
  <Notes>0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42</vt:i4>
      </vt:variant>
    </vt:vector>
  </HeadingPairs>
  <TitlesOfParts>
    <vt:vector size="43" baseType="lpstr">
      <vt:lpstr>自訂設計</vt:lpstr>
      <vt:lpstr>課程介紹 從直播風潮看網路公民參與</vt:lpstr>
      <vt:lpstr>PowerPoint 簡報</vt:lpstr>
      <vt:lpstr>PowerPoint 簡報</vt:lpstr>
      <vt:lpstr>PowerPoint 簡報</vt:lpstr>
      <vt:lpstr>引言  網路─民主─公民生活 </vt:lpstr>
      <vt:lpstr>PowerPoint 簡報</vt:lpstr>
      <vt:lpstr>PowerPoint 簡報</vt:lpstr>
      <vt:lpstr>PowerPoint 簡報</vt:lpstr>
      <vt:lpstr>引言  網路─民主─公民生活 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博雅贈言與通識禮物</vt:lpstr>
      <vt:lpstr>PowerPoint 簡報</vt:lpstr>
      <vt:lpstr>PowerPoint 簡報</vt:lpstr>
      <vt:lpstr>PowerPoint 簡報</vt:lpstr>
      <vt:lpstr>PowerPoint 簡報</vt:lpstr>
    </vt:vector>
  </TitlesOfParts>
  <Company>C.M.T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投影片 1</dc:title>
  <dc:creator>solopig123</dc:creator>
  <cp:lastModifiedBy>user</cp:lastModifiedBy>
  <cp:revision>113</cp:revision>
  <dcterms:created xsi:type="dcterms:W3CDTF">2016-01-16T17:43:05Z</dcterms:created>
  <dcterms:modified xsi:type="dcterms:W3CDTF">2017-09-18T14:00:29Z</dcterms:modified>
</cp:coreProperties>
</file>